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4" r:id="rId2"/>
  </p:sldIdLst>
  <p:sldSz cx="13449300" cy="7569200"/>
  <p:notesSz cx="13449300" cy="7569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826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08697" y="2346452"/>
            <a:ext cx="11431905" cy="15895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17395" y="4238752"/>
            <a:ext cx="9414510" cy="1892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0D0D0D"/>
                </a:solidFill>
                <a:latin typeface="等线"/>
                <a:cs typeface="等线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0D0D0D"/>
                </a:solidFill>
                <a:latin typeface="等线"/>
                <a:cs typeface="等线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2465" y="1740916"/>
            <a:ext cx="5850445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26389" y="1740916"/>
            <a:ext cx="5850445" cy="499567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0D0D0D"/>
                </a:solidFill>
                <a:latin typeface="等线"/>
                <a:cs typeface="等线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76956" y="565530"/>
            <a:ext cx="7295387" cy="360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rgbClr val="0D0D0D"/>
                </a:solidFill>
                <a:latin typeface="等线"/>
                <a:cs typeface="等线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9485" y="3160522"/>
            <a:ext cx="6010275" cy="2762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72762" y="7039356"/>
            <a:ext cx="4303776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72465" y="7039356"/>
            <a:ext cx="3093339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683496" y="7039356"/>
            <a:ext cx="3093339" cy="378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3440155" cy="755903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6319" y="2311907"/>
            <a:ext cx="1182624" cy="679703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418082" y="2446096"/>
            <a:ext cx="14376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latin typeface="Arial"/>
                <a:cs typeface="Arial"/>
              </a:rPr>
              <a:t>Escalators</a:t>
            </a:r>
            <a:endParaRPr sz="22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299959" y="472439"/>
            <a:ext cx="1181100" cy="67818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793863" y="602996"/>
            <a:ext cx="186436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5" dirty="0">
                <a:latin typeface="Arial"/>
                <a:cs typeface="Arial"/>
              </a:rPr>
              <a:t>Moving</a:t>
            </a:r>
            <a:r>
              <a:rPr sz="2200" b="1" spc="-160" dirty="0">
                <a:latin typeface="Arial"/>
                <a:cs typeface="Arial"/>
              </a:rPr>
              <a:t> </a:t>
            </a:r>
            <a:r>
              <a:rPr sz="2200" b="1" spc="-20" dirty="0">
                <a:latin typeface="Arial"/>
                <a:cs typeface="Arial"/>
              </a:rPr>
              <a:t>Walks</a:t>
            </a:r>
            <a:endParaRPr sz="22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070847" y="2993135"/>
            <a:ext cx="3552825" cy="1813560"/>
            <a:chOff x="9070847" y="2993135"/>
            <a:chExt cx="3552825" cy="1813560"/>
          </a:xfrm>
        </p:grpSpPr>
        <p:sp>
          <p:nvSpPr>
            <p:cNvPr id="8" name="object 8"/>
            <p:cNvSpPr/>
            <p:nvPr/>
          </p:nvSpPr>
          <p:spPr>
            <a:xfrm>
              <a:off x="9070847" y="4207763"/>
              <a:ext cx="1998980" cy="451484"/>
            </a:xfrm>
            <a:custGeom>
              <a:avLst/>
              <a:gdLst/>
              <a:ahLst/>
              <a:cxnLst/>
              <a:rect l="l" t="t" r="r" b="b"/>
              <a:pathLst>
                <a:path w="1998979" h="451485">
                  <a:moveTo>
                    <a:pt x="1998852" y="0"/>
                  </a:moveTo>
                  <a:lnTo>
                    <a:pt x="0" y="0"/>
                  </a:lnTo>
                  <a:lnTo>
                    <a:pt x="0" y="451104"/>
                  </a:lnTo>
                  <a:lnTo>
                    <a:pt x="1998852" y="451104"/>
                  </a:lnTo>
                  <a:lnTo>
                    <a:pt x="1998852" y="0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848087" y="2993135"/>
              <a:ext cx="2775204" cy="1813559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9010650" y="4065523"/>
            <a:ext cx="61023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10" dirty="0">
                <a:solidFill>
                  <a:srgbClr val="DC615B"/>
                </a:solidFill>
                <a:latin typeface="Lucida Sans Unicode"/>
                <a:cs typeface="Lucida Sans Unicode"/>
              </a:rPr>
              <a:t>S</a:t>
            </a:r>
            <a:r>
              <a:rPr sz="1300" spc="-265" dirty="0">
                <a:solidFill>
                  <a:srgbClr val="DC615B"/>
                </a:solidFill>
                <a:latin typeface="Lucida Sans Unicode"/>
                <a:cs typeface="Lucida Sans Unicode"/>
              </a:rPr>
              <a:t> </a:t>
            </a:r>
            <a:r>
              <a:rPr sz="1300" spc="95" dirty="0">
                <a:solidFill>
                  <a:srgbClr val="DC615B"/>
                </a:solidFill>
                <a:latin typeface="Lucida Sans Unicode"/>
                <a:cs typeface="Lucida Sans Unicode"/>
              </a:rPr>
              <a:t>900T</a:t>
            </a:r>
            <a:endParaRPr sz="1300">
              <a:latin typeface="Lucida Sans Unicode"/>
              <a:cs typeface="Lucida Sans Unicode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6227064" y="4514088"/>
            <a:ext cx="2851785" cy="2330450"/>
            <a:chOff x="6227064" y="4514088"/>
            <a:chExt cx="2851785" cy="2330450"/>
          </a:xfrm>
        </p:grpSpPr>
        <p:sp>
          <p:nvSpPr>
            <p:cNvPr id="12" name="object 12"/>
            <p:cNvSpPr/>
            <p:nvPr/>
          </p:nvSpPr>
          <p:spPr>
            <a:xfrm>
              <a:off x="6227064" y="6394704"/>
              <a:ext cx="1998980" cy="449580"/>
            </a:xfrm>
            <a:custGeom>
              <a:avLst/>
              <a:gdLst/>
              <a:ahLst/>
              <a:cxnLst/>
              <a:rect l="l" t="t" r="r" b="b"/>
              <a:pathLst>
                <a:path w="1998979" h="449579">
                  <a:moveTo>
                    <a:pt x="1998853" y="0"/>
                  </a:moveTo>
                  <a:lnTo>
                    <a:pt x="0" y="0"/>
                  </a:lnTo>
                  <a:lnTo>
                    <a:pt x="0" y="449579"/>
                  </a:lnTo>
                  <a:lnTo>
                    <a:pt x="1998853" y="449579"/>
                  </a:lnTo>
                  <a:lnTo>
                    <a:pt x="1998853" y="0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077456" y="4514088"/>
              <a:ext cx="2001011" cy="2330196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6260719" y="6629806"/>
            <a:ext cx="906144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10" dirty="0">
                <a:solidFill>
                  <a:srgbClr val="DC615B"/>
                </a:solidFill>
                <a:latin typeface="Lucida Sans Unicode"/>
                <a:cs typeface="Lucida Sans Unicode"/>
              </a:rPr>
              <a:t>S</a:t>
            </a:r>
            <a:r>
              <a:rPr sz="1300" spc="-210" dirty="0">
                <a:solidFill>
                  <a:srgbClr val="DC615B"/>
                </a:solidFill>
                <a:latin typeface="Lucida Sans Unicode"/>
                <a:cs typeface="Lucida Sans Unicode"/>
              </a:rPr>
              <a:t> </a:t>
            </a:r>
            <a:r>
              <a:rPr sz="1300" spc="90" dirty="0">
                <a:solidFill>
                  <a:srgbClr val="DC615B"/>
                </a:solidFill>
                <a:latin typeface="Lucida Sans Unicode"/>
                <a:cs typeface="Lucida Sans Unicode"/>
              </a:rPr>
              <a:t>900E</a:t>
            </a:r>
            <a:r>
              <a:rPr sz="1300" spc="-229" dirty="0">
                <a:solidFill>
                  <a:srgbClr val="DC615B"/>
                </a:solidFill>
                <a:latin typeface="Lucida Sans Unicode"/>
                <a:cs typeface="Lucida Sans Unicode"/>
              </a:rPr>
              <a:t> </a:t>
            </a:r>
            <a:r>
              <a:rPr sz="1300" spc="5" dirty="0">
                <a:solidFill>
                  <a:srgbClr val="DC615B"/>
                </a:solidFill>
                <a:latin typeface="Lucida Sans Unicode"/>
                <a:cs typeface="Lucida Sans Unicode"/>
              </a:rPr>
              <a:t>(</a:t>
            </a:r>
            <a:r>
              <a:rPr sz="1300" spc="-204" dirty="0">
                <a:solidFill>
                  <a:srgbClr val="DC615B"/>
                </a:solidFill>
                <a:latin typeface="Lucida Sans Unicode"/>
                <a:cs typeface="Lucida Sans Unicode"/>
              </a:rPr>
              <a:t> </a:t>
            </a:r>
            <a:r>
              <a:rPr sz="1300" spc="10" dirty="0">
                <a:solidFill>
                  <a:srgbClr val="DC615B"/>
                </a:solidFill>
                <a:latin typeface="Lucida Sans Unicode"/>
                <a:cs typeface="Lucida Sans Unicode"/>
              </a:rPr>
              <a:t>C</a:t>
            </a:r>
            <a:r>
              <a:rPr sz="1300" spc="-185" dirty="0">
                <a:solidFill>
                  <a:srgbClr val="DC615B"/>
                </a:solidFill>
                <a:latin typeface="Lucida Sans Unicode"/>
                <a:cs typeface="Lucida Sans Unicode"/>
              </a:rPr>
              <a:t> </a:t>
            </a:r>
            <a:r>
              <a:rPr sz="1300" spc="5" dirty="0">
                <a:solidFill>
                  <a:srgbClr val="DC615B"/>
                </a:solidFill>
                <a:latin typeface="Lucida Sans Unicode"/>
                <a:cs typeface="Lucida Sans Unicode"/>
              </a:rPr>
              <a:t>)</a:t>
            </a:r>
            <a:endParaRPr sz="1300">
              <a:latin typeface="Lucida Sans Unicode"/>
              <a:cs typeface="Lucida Sans Unicode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0040111" y="5123688"/>
            <a:ext cx="2115820" cy="1801495"/>
            <a:chOff x="10040111" y="5123688"/>
            <a:chExt cx="2115820" cy="1801495"/>
          </a:xfrm>
        </p:grpSpPr>
        <p:sp>
          <p:nvSpPr>
            <p:cNvPr id="16" name="object 16"/>
            <p:cNvSpPr/>
            <p:nvPr/>
          </p:nvSpPr>
          <p:spPr>
            <a:xfrm>
              <a:off x="10515599" y="5269966"/>
              <a:ext cx="1165225" cy="452755"/>
            </a:xfrm>
            <a:custGeom>
              <a:avLst/>
              <a:gdLst/>
              <a:ahLst/>
              <a:cxnLst/>
              <a:rect l="l" t="t" r="r" b="b"/>
              <a:pathLst>
                <a:path w="1165225" h="452754">
                  <a:moveTo>
                    <a:pt x="1165225" y="0"/>
                  </a:moveTo>
                  <a:lnTo>
                    <a:pt x="0" y="0"/>
                  </a:lnTo>
                  <a:lnTo>
                    <a:pt x="0" y="452145"/>
                  </a:lnTo>
                  <a:lnTo>
                    <a:pt x="1165225" y="452145"/>
                  </a:lnTo>
                  <a:lnTo>
                    <a:pt x="1165225" y="0"/>
                  </a:lnTo>
                  <a:close/>
                </a:path>
              </a:pathLst>
            </a:custGeom>
            <a:solidFill>
              <a:srgbClr val="EBEBE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0040111" y="5123688"/>
              <a:ext cx="2115311" cy="1801368"/>
            </a:xfrm>
            <a:prstGeom prst="rect">
              <a:avLst/>
            </a:prstGeom>
          </p:spPr>
        </p:pic>
      </p:grpSp>
      <p:sp>
        <p:nvSpPr>
          <p:cNvPr id="18" name="object 18"/>
          <p:cNvSpPr txBox="1"/>
          <p:nvPr/>
        </p:nvSpPr>
        <p:spPr>
          <a:xfrm>
            <a:off x="10338561" y="5280405"/>
            <a:ext cx="882015" cy="2266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00" spc="10" dirty="0">
                <a:solidFill>
                  <a:srgbClr val="DC615B"/>
                </a:solidFill>
                <a:latin typeface="Lucida Sans Unicode"/>
                <a:cs typeface="Lucida Sans Unicode"/>
              </a:rPr>
              <a:t>S</a:t>
            </a:r>
            <a:r>
              <a:rPr sz="1300" spc="-210" dirty="0">
                <a:solidFill>
                  <a:srgbClr val="DC615B"/>
                </a:solidFill>
                <a:latin typeface="Lucida Sans Unicode"/>
                <a:cs typeface="Lucida Sans Unicode"/>
              </a:rPr>
              <a:t> </a:t>
            </a:r>
            <a:r>
              <a:rPr sz="1300" spc="90" dirty="0">
                <a:solidFill>
                  <a:srgbClr val="DC615B"/>
                </a:solidFill>
                <a:latin typeface="Lucida Sans Unicode"/>
                <a:cs typeface="Lucida Sans Unicode"/>
              </a:rPr>
              <a:t>900E</a:t>
            </a:r>
            <a:r>
              <a:rPr sz="1300" spc="-254" dirty="0">
                <a:solidFill>
                  <a:srgbClr val="DC615B"/>
                </a:solidFill>
                <a:latin typeface="Lucida Sans Unicode"/>
                <a:cs typeface="Lucida Sans Unicode"/>
              </a:rPr>
              <a:t> </a:t>
            </a:r>
            <a:r>
              <a:rPr sz="1300" spc="5" dirty="0">
                <a:solidFill>
                  <a:srgbClr val="DC615B"/>
                </a:solidFill>
                <a:latin typeface="Lucida Sans Unicode"/>
                <a:cs typeface="Lucida Sans Unicode"/>
              </a:rPr>
              <a:t>(</a:t>
            </a:r>
            <a:r>
              <a:rPr sz="1300" spc="-200" dirty="0">
                <a:solidFill>
                  <a:srgbClr val="DC615B"/>
                </a:solidFill>
                <a:latin typeface="Lucida Sans Unicode"/>
                <a:cs typeface="Lucida Sans Unicode"/>
              </a:rPr>
              <a:t> </a:t>
            </a:r>
            <a:r>
              <a:rPr sz="1300" spc="10" dirty="0">
                <a:solidFill>
                  <a:srgbClr val="DC615B"/>
                </a:solidFill>
                <a:latin typeface="Lucida Sans Unicode"/>
                <a:cs typeface="Lucida Sans Unicode"/>
              </a:rPr>
              <a:t>P</a:t>
            </a:r>
            <a:r>
              <a:rPr sz="1300" spc="-180" dirty="0">
                <a:solidFill>
                  <a:srgbClr val="DC615B"/>
                </a:solidFill>
                <a:latin typeface="Lucida Sans Unicode"/>
                <a:cs typeface="Lucida Sans Unicode"/>
              </a:rPr>
              <a:t> </a:t>
            </a:r>
            <a:r>
              <a:rPr sz="1300" spc="5" dirty="0">
                <a:solidFill>
                  <a:srgbClr val="DC615B"/>
                </a:solidFill>
                <a:latin typeface="Lucida Sans Unicode"/>
                <a:cs typeface="Lucida Sans Unicode"/>
              </a:rPr>
              <a:t>)</a:t>
            </a:r>
            <a:endParaRPr sz="1300">
              <a:latin typeface="Lucida Sans Unicode"/>
              <a:cs typeface="Lucida Sans Unicode"/>
            </a:endParaRPr>
          </a:p>
        </p:txBody>
      </p:sp>
      <p:graphicFrame>
        <p:nvGraphicFramePr>
          <p:cNvPr id="19" name="object 19"/>
          <p:cNvGraphicFramePr>
            <a:graphicFrameLocks noGrp="1"/>
          </p:cNvGraphicFramePr>
          <p:nvPr/>
        </p:nvGraphicFramePr>
        <p:xfrm>
          <a:off x="659485" y="3160522"/>
          <a:ext cx="5991224" cy="274954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12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9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76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19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588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175">
                      <a:solidFill>
                        <a:srgbClr val="BDBDBD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19367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600" b="1" spc="-10" dirty="0">
                          <a:latin typeface="Calibri"/>
                          <a:cs typeface="Calibri"/>
                        </a:rPr>
                        <a:t>Commercial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29083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600" b="1" spc="-5" dirty="0">
                          <a:latin typeface="Calibri"/>
                          <a:cs typeface="Calibri"/>
                        </a:rPr>
                        <a:t>escalator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3175">
                      <a:solidFill>
                        <a:srgbClr val="BDBDBD"/>
                      </a:solidFill>
                      <a:prstDash val="solid"/>
                    </a:lnL>
                    <a:lnR w="3175">
                      <a:solidFill>
                        <a:srgbClr val="BDBDBD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70"/>
                        </a:spcBef>
                      </a:pPr>
                      <a:r>
                        <a:rPr sz="1600" b="1" spc="-5" dirty="0">
                          <a:latin typeface="Calibri"/>
                          <a:cs typeface="Calibri"/>
                        </a:rPr>
                        <a:t>Public</a:t>
                      </a:r>
                      <a:r>
                        <a:rPr sz="16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escalator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48590" marB="0">
                    <a:lnL w="3175">
                      <a:solidFill>
                        <a:srgbClr val="BDBDBD"/>
                      </a:solidFill>
                      <a:prstDash val="solid"/>
                    </a:lnL>
                    <a:lnR w="3175">
                      <a:solidFill>
                        <a:srgbClr val="BDBDBD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marR="132715" algn="ctr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sz="1600" b="1" spc="-5" dirty="0">
                          <a:latin typeface="Calibri"/>
                          <a:cs typeface="Calibri"/>
                        </a:rPr>
                        <a:t>Heavy</a:t>
                      </a:r>
                      <a:r>
                        <a:rPr sz="1600" b="1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" dirty="0">
                          <a:latin typeface="Calibri"/>
                          <a:cs typeface="Calibri"/>
                        </a:rPr>
                        <a:t>Public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R="177800" algn="ctr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600" b="1" spc="-5" dirty="0">
                          <a:latin typeface="Calibri"/>
                          <a:cs typeface="Calibri"/>
                        </a:rPr>
                        <a:t>escalator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11430" marB="0">
                    <a:lnL w="3175">
                      <a:solidFill>
                        <a:srgbClr val="BDBDBD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53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175">
                      <a:solidFill>
                        <a:srgbClr val="BDBDBD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400" spc="5" dirty="0">
                          <a:latin typeface="Calibri"/>
                          <a:cs typeface="Calibri"/>
                        </a:rPr>
                        <a:t>S900E(C)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3175">
                      <a:solidFill>
                        <a:srgbClr val="BDBDBD"/>
                      </a:solidFill>
                      <a:prstDash val="solid"/>
                    </a:lnL>
                    <a:lnR w="3175">
                      <a:solidFill>
                        <a:srgbClr val="BDBDBD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400" spc="5" dirty="0">
                          <a:latin typeface="Calibri"/>
                          <a:cs typeface="Calibri"/>
                        </a:rPr>
                        <a:t>S900E(P)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3175">
                      <a:solidFill>
                        <a:srgbClr val="BDBDBD"/>
                      </a:solidFill>
                      <a:prstDash val="solid"/>
                    </a:lnL>
                    <a:lnR w="3175">
                      <a:solidFill>
                        <a:srgbClr val="BDBDBD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400" spc="10" dirty="0">
                          <a:latin typeface="Calibri"/>
                          <a:cs typeface="Calibri"/>
                        </a:rPr>
                        <a:t>S900E(H)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3175">
                      <a:solidFill>
                        <a:srgbClr val="BDBDBD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7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400" b="1" spc="5" dirty="0">
                          <a:latin typeface="Calibri"/>
                          <a:cs typeface="Calibri"/>
                        </a:rPr>
                        <a:t>Max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10" dirty="0">
                          <a:latin typeface="Calibri"/>
                          <a:cs typeface="Calibri"/>
                        </a:rPr>
                        <a:t>rise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409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175">
                      <a:solidFill>
                        <a:srgbClr val="BDBDBD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400" spc="15" dirty="0">
                          <a:latin typeface="Calibri"/>
                          <a:cs typeface="Calibri"/>
                        </a:rPr>
                        <a:t>11.5m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40970" marB="0">
                    <a:lnL w="3175">
                      <a:solidFill>
                        <a:srgbClr val="BDBDBD"/>
                      </a:solidFill>
                      <a:prstDash val="solid"/>
                    </a:lnL>
                    <a:lnR w="3175">
                      <a:solidFill>
                        <a:srgbClr val="BDBDBD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400" spc="20" dirty="0">
                          <a:latin typeface="Calibri"/>
                          <a:cs typeface="Calibri"/>
                        </a:rPr>
                        <a:t>15m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40970" marB="0">
                    <a:lnL w="3175">
                      <a:solidFill>
                        <a:srgbClr val="BDBDBD"/>
                      </a:solidFill>
                      <a:prstDash val="solid"/>
                    </a:lnL>
                    <a:lnR w="3175">
                      <a:solidFill>
                        <a:srgbClr val="BDBDBD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110"/>
                        </a:spcBef>
                      </a:pPr>
                      <a:r>
                        <a:rPr sz="1400" spc="20" dirty="0">
                          <a:latin typeface="Calibri"/>
                          <a:cs typeface="Calibri"/>
                        </a:rPr>
                        <a:t>42m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40970" marB="0">
                    <a:lnL w="3175">
                      <a:solidFill>
                        <a:srgbClr val="BDBDBD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5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400" b="1" spc="5" dirty="0">
                          <a:latin typeface="Calibri"/>
                          <a:cs typeface="Calibri"/>
                        </a:rPr>
                        <a:t>Inclination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175">
                      <a:solidFill>
                        <a:srgbClr val="BDBDBD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400" spc="5" dirty="0">
                          <a:latin typeface="Calibri"/>
                          <a:cs typeface="Calibri"/>
                        </a:rPr>
                        <a:t>30</a:t>
                      </a:r>
                      <a:r>
                        <a:rPr sz="1400" spc="5" dirty="0">
                          <a:latin typeface="等线"/>
                          <a:cs typeface="等线"/>
                        </a:rPr>
                        <a:t>°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/35</a:t>
                      </a:r>
                      <a:r>
                        <a:rPr sz="1400" spc="5" dirty="0">
                          <a:latin typeface="等线"/>
                          <a:cs typeface="等线"/>
                        </a:rPr>
                        <a:t>°</a:t>
                      </a:r>
                      <a:endParaRPr sz="1400">
                        <a:latin typeface="等线"/>
                        <a:cs typeface="等线"/>
                      </a:endParaRPr>
                    </a:p>
                  </a:txBody>
                  <a:tcPr marL="0" marR="0" marT="62865" marB="0">
                    <a:lnL w="3175">
                      <a:solidFill>
                        <a:srgbClr val="BDBDBD"/>
                      </a:solidFill>
                      <a:prstDash val="solid"/>
                    </a:lnL>
                    <a:lnR w="3175">
                      <a:solidFill>
                        <a:srgbClr val="BDBDBD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400" spc="5" dirty="0">
                          <a:latin typeface="Calibri"/>
                          <a:cs typeface="Calibri"/>
                        </a:rPr>
                        <a:t>30</a:t>
                      </a:r>
                      <a:r>
                        <a:rPr sz="1400" spc="5" dirty="0">
                          <a:latin typeface="等线"/>
                          <a:cs typeface="等线"/>
                        </a:rPr>
                        <a:t>°</a:t>
                      </a:r>
                      <a:r>
                        <a:rPr sz="1400" spc="5" dirty="0">
                          <a:latin typeface="Calibri"/>
                          <a:cs typeface="Calibri"/>
                        </a:rPr>
                        <a:t>/35</a:t>
                      </a:r>
                      <a:r>
                        <a:rPr sz="1400" spc="5" dirty="0">
                          <a:latin typeface="等线"/>
                          <a:cs typeface="等线"/>
                        </a:rPr>
                        <a:t>°</a:t>
                      </a:r>
                      <a:endParaRPr sz="1400">
                        <a:latin typeface="等线"/>
                        <a:cs typeface="等线"/>
                      </a:endParaRPr>
                    </a:p>
                  </a:txBody>
                  <a:tcPr marL="0" marR="0" marT="62865" marB="0">
                    <a:lnL w="3175">
                      <a:solidFill>
                        <a:srgbClr val="BDBDBD"/>
                      </a:solidFill>
                      <a:prstDash val="solid"/>
                    </a:lnL>
                    <a:lnR w="3175">
                      <a:solidFill>
                        <a:srgbClr val="BDBDBD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400" spc="10" dirty="0">
                          <a:latin typeface="Calibri"/>
                          <a:cs typeface="Calibri"/>
                        </a:rPr>
                        <a:t>30</a:t>
                      </a:r>
                      <a:r>
                        <a:rPr sz="1400" spc="10" dirty="0">
                          <a:latin typeface="等线"/>
                          <a:cs typeface="等线"/>
                        </a:rPr>
                        <a:t>°</a:t>
                      </a:r>
                      <a:r>
                        <a:rPr sz="1400" spc="10" dirty="0">
                          <a:latin typeface="Calibri"/>
                          <a:cs typeface="Calibri"/>
                        </a:rPr>
                        <a:t>/27.3</a:t>
                      </a:r>
                      <a:r>
                        <a:rPr sz="1400" spc="10" dirty="0">
                          <a:latin typeface="等线"/>
                          <a:cs typeface="等线"/>
                        </a:rPr>
                        <a:t>°</a:t>
                      </a:r>
                      <a:endParaRPr sz="1400">
                        <a:latin typeface="等线"/>
                        <a:cs typeface="等线"/>
                      </a:endParaRPr>
                    </a:p>
                  </a:txBody>
                  <a:tcPr marL="0" marR="0" marT="62865" marB="0">
                    <a:lnL w="3175">
                      <a:solidFill>
                        <a:srgbClr val="BDBDBD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4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400" b="1" spc="5" dirty="0">
                          <a:latin typeface="Calibri"/>
                          <a:cs typeface="Calibri"/>
                        </a:rPr>
                        <a:t>Step</a:t>
                      </a:r>
                      <a:r>
                        <a:rPr sz="14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width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175">
                      <a:solidFill>
                        <a:srgbClr val="BDBDBD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400" spc="5" dirty="0">
                          <a:latin typeface="Calibri"/>
                          <a:cs typeface="Calibri"/>
                        </a:rPr>
                        <a:t>600/800/1000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3175">
                      <a:solidFill>
                        <a:srgbClr val="BDBDBD"/>
                      </a:solidFill>
                      <a:prstDash val="solid"/>
                    </a:lnL>
                    <a:lnR w="3175">
                      <a:solidFill>
                        <a:srgbClr val="BDBDBD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400" spc="5" dirty="0">
                          <a:latin typeface="Calibri"/>
                          <a:cs typeface="Calibri"/>
                        </a:rPr>
                        <a:t>800/1000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3175">
                      <a:solidFill>
                        <a:srgbClr val="BDBDBD"/>
                      </a:solidFill>
                      <a:prstDash val="solid"/>
                    </a:lnL>
                    <a:lnR w="3175">
                      <a:solidFill>
                        <a:srgbClr val="BDBDBD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400" spc="20" dirty="0">
                          <a:latin typeface="Calibri"/>
                          <a:cs typeface="Calibri"/>
                        </a:rPr>
                        <a:t>1000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3175">
                      <a:solidFill>
                        <a:srgbClr val="BDBDBD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44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400" b="1" spc="15" dirty="0">
                          <a:latin typeface="Calibri"/>
                          <a:cs typeface="Calibri"/>
                        </a:rPr>
                        <a:t>Speed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192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3175">
                      <a:solidFill>
                        <a:srgbClr val="BDBDBD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400" spc="5" dirty="0">
                          <a:latin typeface="Calibri"/>
                          <a:cs typeface="Calibri"/>
                        </a:rPr>
                        <a:t>0.5m/s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121920" marB="0">
                    <a:lnL w="3175">
                      <a:solidFill>
                        <a:srgbClr val="BDBDBD"/>
                      </a:solidFill>
                      <a:prstDash val="solid"/>
                    </a:lnL>
                    <a:lnR w="3175">
                      <a:solidFill>
                        <a:srgbClr val="BDBDBD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400" spc="5" dirty="0">
                          <a:latin typeface="Calibri"/>
                          <a:cs typeface="Calibri"/>
                        </a:rPr>
                        <a:t>0.5m/s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(0.65m/s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optional)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175">
                      <a:solidFill>
                        <a:srgbClr val="BDBDBD"/>
                      </a:solidFill>
                      <a:prstDash val="solid"/>
                    </a:lnL>
                    <a:lnR w="3175">
                      <a:solidFill>
                        <a:srgbClr val="BDBDBD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400" spc="5" dirty="0">
                          <a:latin typeface="Calibri"/>
                          <a:cs typeface="Calibri"/>
                        </a:rPr>
                        <a:t>0.5m/s</a:t>
                      </a:r>
                      <a:endParaRPr sz="1400">
                        <a:latin typeface="Calibri"/>
                        <a:cs typeface="Calibri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sz="1200" spc="-5" dirty="0">
                          <a:latin typeface="Calibri"/>
                          <a:cs typeface="Calibri"/>
                        </a:rPr>
                        <a:t>(0.65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optional)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3175">
                      <a:solidFill>
                        <a:srgbClr val="BDBDBD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0" name="object 20"/>
          <p:cNvGraphicFramePr>
            <a:graphicFrameLocks noGrp="1"/>
          </p:cNvGraphicFramePr>
          <p:nvPr/>
        </p:nvGraphicFramePr>
        <p:xfrm>
          <a:off x="6949693" y="1295844"/>
          <a:ext cx="3527424" cy="20424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80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72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62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3175">
                      <a:solidFill>
                        <a:srgbClr val="BDBDBD"/>
                      </a:solidFill>
                      <a:prstDash val="solid"/>
                    </a:lnR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500" b="1" dirty="0">
                          <a:latin typeface="Calibri"/>
                          <a:cs typeface="Calibri"/>
                        </a:rPr>
                        <a:t>S900T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66040" marB="0">
                    <a:lnL w="3175">
                      <a:solidFill>
                        <a:srgbClr val="BDBDBD"/>
                      </a:solidFill>
                      <a:prstDash val="solid"/>
                    </a:lnL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EBEB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9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400" b="1" spc="5" dirty="0">
                          <a:latin typeface="Calibri"/>
                          <a:cs typeface="Calibri"/>
                        </a:rPr>
                        <a:t>Max</a:t>
                      </a:r>
                      <a:r>
                        <a:rPr sz="14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rise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8740" marB="0">
                    <a:lnR w="3175">
                      <a:solidFill>
                        <a:srgbClr val="BDBDBD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500" spc="5" dirty="0">
                          <a:latin typeface="Calibri"/>
                          <a:cs typeface="Calibri"/>
                        </a:rPr>
                        <a:t>10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66040" marB="0">
                    <a:lnL w="3175">
                      <a:solidFill>
                        <a:srgbClr val="BDBDBD"/>
                      </a:solidFill>
                      <a:prstDash val="solid"/>
                    </a:lnL>
                    <a:lnT w="3175">
                      <a:solidFill>
                        <a:srgbClr val="BDBDBD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17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10" dirty="0">
                          <a:latin typeface="Calibri"/>
                          <a:cs typeface="Calibri"/>
                        </a:rPr>
                        <a:t>Inclination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R w="3175">
                      <a:solidFill>
                        <a:srgbClr val="BDBDBD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R="320040" algn="r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</a:t>
                      </a:r>
                      <a:r>
                        <a:rPr sz="1500" spc="-5" dirty="0">
                          <a:latin typeface="等线"/>
                          <a:cs typeface="等线"/>
                        </a:rPr>
                        <a:t>°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/10</a:t>
                      </a:r>
                      <a:r>
                        <a:rPr sz="1500" spc="-5" dirty="0">
                          <a:latin typeface="等线"/>
                          <a:cs typeface="等线"/>
                        </a:rPr>
                        <a:t>°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/11</a:t>
                      </a:r>
                      <a:r>
                        <a:rPr sz="1500" spc="-5" dirty="0">
                          <a:latin typeface="等线"/>
                          <a:cs typeface="等线"/>
                        </a:rPr>
                        <a:t>°</a:t>
                      </a:r>
                      <a:r>
                        <a:rPr sz="1500" spc="-5" dirty="0">
                          <a:latin typeface="Calibri"/>
                          <a:cs typeface="Calibri"/>
                        </a:rPr>
                        <a:t>/12</a:t>
                      </a:r>
                      <a:r>
                        <a:rPr sz="1500" spc="-5" dirty="0">
                          <a:latin typeface="等线"/>
                          <a:cs typeface="等线"/>
                        </a:rPr>
                        <a:t>°</a:t>
                      </a:r>
                      <a:endParaRPr sz="1500">
                        <a:latin typeface="等线"/>
                        <a:cs typeface="等线"/>
                      </a:endParaRPr>
                    </a:p>
                  </a:txBody>
                  <a:tcPr marL="0" marR="0" marT="64769" marB="0">
                    <a:lnL w="3175">
                      <a:solidFill>
                        <a:srgbClr val="BDBDBD"/>
                      </a:solidFill>
                      <a:prstDash val="solid"/>
                    </a:lnL>
                    <a:lnT w="3175">
                      <a:solidFill>
                        <a:srgbClr val="BDBDBD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99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400" b="1" spc="5" dirty="0">
                          <a:latin typeface="Calibri"/>
                          <a:cs typeface="Calibri"/>
                        </a:rPr>
                        <a:t>Step</a:t>
                      </a:r>
                      <a:r>
                        <a:rPr sz="1400" b="1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5" dirty="0">
                          <a:latin typeface="Calibri"/>
                          <a:cs typeface="Calibri"/>
                        </a:rPr>
                        <a:t>width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8740" marB="0">
                    <a:lnR w="3175">
                      <a:solidFill>
                        <a:srgbClr val="BDBDBD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tc>
                  <a:txBody>
                    <a:bodyPr/>
                    <a:lstStyle/>
                    <a:p>
                      <a:pPr marR="356235" algn="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500" dirty="0">
                          <a:latin typeface="Calibri"/>
                          <a:cs typeface="Calibri"/>
                        </a:rPr>
                        <a:t>600/800/1000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3175">
                      <a:solidFill>
                        <a:srgbClr val="BDBDBD"/>
                      </a:solidFill>
                      <a:prstDash val="solid"/>
                    </a:lnL>
                    <a:lnT w="3175">
                      <a:solidFill>
                        <a:srgbClr val="BDBDBD"/>
                      </a:solidFill>
                      <a:prstDash val="solid"/>
                    </a:lnT>
                    <a:lnB w="3175">
                      <a:solidFill>
                        <a:srgbClr val="BDBDBD"/>
                      </a:solidFill>
                      <a:prstDash val="solid"/>
                    </a:lnB>
                    <a:solidFill>
                      <a:srgbClr val="DFDFD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17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5" dirty="0">
                          <a:latin typeface="Calibri"/>
                          <a:cs typeface="Calibri"/>
                        </a:rPr>
                        <a:t>Speed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77470" marB="0">
                    <a:lnR w="3175">
                      <a:solidFill>
                        <a:srgbClr val="BDBDBD"/>
                      </a:solidFill>
                      <a:prstDash val="solid"/>
                    </a:lnR>
                    <a:lnT w="3175">
                      <a:solidFill>
                        <a:srgbClr val="BDBDBD"/>
                      </a:solidFill>
                      <a:prstDash val="solid"/>
                    </a:lnT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500" spc="-5" dirty="0">
                          <a:latin typeface="Calibri"/>
                          <a:cs typeface="Calibri"/>
                        </a:rPr>
                        <a:t>0.5m/s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66675" marB="0">
                    <a:lnL w="3175">
                      <a:solidFill>
                        <a:srgbClr val="BDBDBD"/>
                      </a:solidFill>
                      <a:prstDash val="solid"/>
                    </a:lnL>
                    <a:lnT w="3175">
                      <a:solidFill>
                        <a:srgbClr val="BDBDBD"/>
                      </a:solidFill>
                      <a:prstDash val="solid"/>
                    </a:lnT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1" name="object 21"/>
          <p:cNvSpPr/>
          <p:nvPr/>
        </p:nvSpPr>
        <p:spPr>
          <a:xfrm>
            <a:off x="548640" y="527278"/>
            <a:ext cx="186055" cy="356235"/>
          </a:xfrm>
          <a:custGeom>
            <a:avLst/>
            <a:gdLst/>
            <a:ahLst/>
            <a:cxnLst/>
            <a:rect l="l" t="t" r="r" b="b"/>
            <a:pathLst>
              <a:path w="186054" h="356234">
                <a:moveTo>
                  <a:pt x="185775" y="0"/>
                </a:moveTo>
                <a:lnTo>
                  <a:pt x="0" y="0"/>
                </a:lnTo>
                <a:lnTo>
                  <a:pt x="0" y="356133"/>
                </a:lnTo>
                <a:lnTo>
                  <a:pt x="185775" y="356133"/>
                </a:lnTo>
                <a:lnTo>
                  <a:pt x="185775" y="0"/>
                </a:lnTo>
                <a:close/>
              </a:path>
            </a:pathLst>
          </a:custGeom>
          <a:solidFill>
            <a:srgbClr val="DB05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820318" y="421334"/>
            <a:ext cx="2373630" cy="495934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050" spc="5" dirty="0">
                <a:solidFill>
                  <a:srgbClr val="000000"/>
                </a:solidFill>
                <a:latin typeface="Calibri"/>
                <a:cs typeface="Calibri"/>
              </a:rPr>
              <a:t>Product</a:t>
            </a:r>
            <a:r>
              <a:rPr sz="3050" spc="-17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050" spc="5" dirty="0">
                <a:solidFill>
                  <a:srgbClr val="000000"/>
                </a:solidFill>
                <a:latin typeface="Calibri"/>
                <a:cs typeface="Calibri"/>
              </a:rPr>
              <a:t>Range</a:t>
            </a:r>
            <a:endParaRPr sz="30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99</Words>
  <Application>Microsoft Office PowerPoint</Application>
  <PresentationFormat>Custom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等线</vt:lpstr>
      <vt:lpstr>Arial</vt:lpstr>
      <vt:lpstr>Calibri</vt:lpstr>
      <vt:lpstr>Lucida Sans Unicode</vt:lpstr>
      <vt:lpstr>Times New Roman</vt:lpstr>
      <vt:lpstr>Office Theme</vt:lpstr>
      <vt:lpstr>Product Range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刘思诚</dc:creator>
  <cp:lastModifiedBy>Vladimir Khojabekyan</cp:lastModifiedBy>
  <cp:revision>1</cp:revision>
  <dcterms:created xsi:type="dcterms:W3CDTF">2022-07-23T07:37:51Z</dcterms:created>
  <dcterms:modified xsi:type="dcterms:W3CDTF">2023-07-21T21:23:58Z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2022-07-23T00:00:00Z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2022-07-23T00:00:00Z</vt:filetime>
  </property>
</Properties>
</file>