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</p:sldIdLst>
  <p:sldSz cx="13449300" cy="7569200"/>
  <p:notesSz cx="13449300" cy="75692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08697" y="2346452"/>
            <a:ext cx="11431905" cy="15895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017395" y="4238752"/>
            <a:ext cx="9414510" cy="1892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0D0D0D"/>
                </a:solidFill>
                <a:latin typeface="等线"/>
                <a:cs typeface="等线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0D0D0D"/>
                </a:solidFill>
                <a:latin typeface="等线"/>
                <a:cs typeface="等线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72465" y="1740916"/>
            <a:ext cx="5850445" cy="49956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926389" y="1740916"/>
            <a:ext cx="5850445" cy="49956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0D0D0D"/>
                </a:solidFill>
                <a:latin typeface="等线"/>
                <a:cs typeface="等线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76956" y="565530"/>
            <a:ext cx="7295387" cy="360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rgbClr val="0D0D0D"/>
                </a:solidFill>
                <a:latin typeface="等线"/>
                <a:cs typeface="等线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9485" y="3160522"/>
            <a:ext cx="6010275" cy="27622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572762" y="7039356"/>
            <a:ext cx="4303776" cy="378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72465" y="7039356"/>
            <a:ext cx="3093339" cy="378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9683496" y="7039356"/>
            <a:ext cx="3093339" cy="378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jp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Relationship Id="rId3" Type="http://schemas.openxmlformats.org/officeDocument/2006/relationships/image" Target="../media/image53.png"/><Relationship Id="rId4" Type="http://schemas.openxmlformats.org/officeDocument/2006/relationships/image" Target="../media/image54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Relationship Id="rId3" Type="http://schemas.openxmlformats.org/officeDocument/2006/relationships/image" Target="../media/image60.png"/><Relationship Id="rId4" Type="http://schemas.openxmlformats.org/officeDocument/2006/relationships/image" Target="../media/image61.jpg"/><Relationship Id="rId5" Type="http://schemas.openxmlformats.org/officeDocument/2006/relationships/image" Target="../media/image62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Relationship Id="rId3" Type="http://schemas.openxmlformats.org/officeDocument/2006/relationships/image" Target="../media/image64.jpg"/><Relationship Id="rId4" Type="http://schemas.openxmlformats.org/officeDocument/2006/relationships/image" Target="../media/image65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9" Type="http://schemas.openxmlformats.org/officeDocument/2006/relationships/image" Target="../media/image73.jpg"/><Relationship Id="rId10" Type="http://schemas.openxmlformats.org/officeDocument/2006/relationships/image" Target="../media/image74.jpg"/><Relationship Id="rId11" Type="http://schemas.openxmlformats.org/officeDocument/2006/relationships/image" Target="../media/image75.jpg"/><Relationship Id="rId12" Type="http://schemas.openxmlformats.org/officeDocument/2006/relationships/image" Target="../media/image76.jpg"/><Relationship Id="rId13" Type="http://schemas.openxmlformats.org/officeDocument/2006/relationships/image" Target="../media/image77.jpg"/><Relationship Id="rId14" Type="http://schemas.openxmlformats.org/officeDocument/2006/relationships/image" Target="../media/image78.jpg"/><Relationship Id="rId15" Type="http://schemas.openxmlformats.org/officeDocument/2006/relationships/image" Target="../media/image79.jpg"/><Relationship Id="rId16" Type="http://schemas.openxmlformats.org/officeDocument/2006/relationships/image" Target="../media/image80.jpg"/><Relationship Id="rId17" Type="http://schemas.openxmlformats.org/officeDocument/2006/relationships/image" Target="../media/image81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g"/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g"/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7" Type="http://schemas.openxmlformats.org/officeDocument/2006/relationships/image" Target="../media/image96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g"/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6" Type="http://schemas.openxmlformats.org/officeDocument/2006/relationships/image" Target="../media/image101.png"/><Relationship Id="rId7" Type="http://schemas.openxmlformats.org/officeDocument/2006/relationships/image" Target="../media/image102.jpg"/><Relationship Id="rId8" Type="http://schemas.openxmlformats.org/officeDocument/2006/relationships/image" Target="../media/image103.jpg"/><Relationship Id="rId9" Type="http://schemas.openxmlformats.org/officeDocument/2006/relationships/image" Target="../media/image104.png"/><Relationship Id="rId10" Type="http://schemas.openxmlformats.org/officeDocument/2006/relationships/image" Target="../media/image105.png"/><Relationship Id="rId11" Type="http://schemas.openxmlformats.org/officeDocument/2006/relationships/image" Target="../media/image106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jpg"/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jpg"/><Relationship Id="rId7" Type="http://schemas.openxmlformats.org/officeDocument/2006/relationships/image" Target="../media/image112.jpg"/><Relationship Id="rId8" Type="http://schemas.openxmlformats.org/officeDocument/2006/relationships/image" Target="../media/image113.jpg"/><Relationship Id="rId9" Type="http://schemas.openxmlformats.org/officeDocument/2006/relationships/image" Target="../media/image114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g"/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5" Type="http://schemas.openxmlformats.org/officeDocument/2006/relationships/image" Target="../media/image117.jpg"/><Relationship Id="rId6" Type="http://schemas.openxmlformats.org/officeDocument/2006/relationships/image" Target="../media/image118.jpg"/><Relationship Id="rId7" Type="http://schemas.openxmlformats.org/officeDocument/2006/relationships/image" Target="../media/image119.jpg"/><Relationship Id="rId8" Type="http://schemas.openxmlformats.org/officeDocument/2006/relationships/image" Target="../media/image120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jpg"/><Relationship Id="rId3" Type="http://schemas.openxmlformats.org/officeDocument/2006/relationships/image" Target="../media/image122.png"/><Relationship Id="rId4" Type="http://schemas.openxmlformats.org/officeDocument/2006/relationships/image" Target="../media/image123.png"/><Relationship Id="rId5" Type="http://schemas.openxmlformats.org/officeDocument/2006/relationships/image" Target="../media/image124.jpg"/><Relationship Id="rId6" Type="http://schemas.openxmlformats.org/officeDocument/2006/relationships/image" Target="../media/image125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jpg"/><Relationship Id="rId3" Type="http://schemas.openxmlformats.org/officeDocument/2006/relationships/image" Target="../media/image123.png"/><Relationship Id="rId4" Type="http://schemas.openxmlformats.org/officeDocument/2006/relationships/image" Target="../media/image127.jpg"/><Relationship Id="rId5" Type="http://schemas.openxmlformats.org/officeDocument/2006/relationships/image" Target="../media/image128.jpg"/><Relationship Id="rId6" Type="http://schemas.openxmlformats.org/officeDocument/2006/relationships/image" Target="../media/image129.jpg"/><Relationship Id="rId7" Type="http://schemas.openxmlformats.org/officeDocument/2006/relationships/image" Target="../media/image130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jpg"/><Relationship Id="rId3" Type="http://schemas.openxmlformats.org/officeDocument/2006/relationships/image" Target="../media/image132.png"/><Relationship Id="rId4" Type="http://schemas.openxmlformats.org/officeDocument/2006/relationships/image" Target="../media/image133.png"/><Relationship Id="rId5" Type="http://schemas.openxmlformats.org/officeDocument/2006/relationships/image" Target="../media/image134.png"/><Relationship Id="rId6" Type="http://schemas.openxmlformats.org/officeDocument/2006/relationships/image" Target="../media/image135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jpg"/><Relationship Id="rId3" Type="http://schemas.openxmlformats.org/officeDocument/2006/relationships/image" Target="../media/image137.png"/><Relationship Id="rId4" Type="http://schemas.openxmlformats.org/officeDocument/2006/relationships/image" Target="../media/image138.png"/><Relationship Id="rId5" Type="http://schemas.openxmlformats.org/officeDocument/2006/relationships/image" Target="../media/image139.png"/><Relationship Id="rId6" Type="http://schemas.openxmlformats.org/officeDocument/2006/relationships/image" Target="../media/image140.png"/><Relationship Id="rId7" Type="http://schemas.openxmlformats.org/officeDocument/2006/relationships/image" Target="../media/image141.png"/><Relationship Id="rId8" Type="http://schemas.openxmlformats.org/officeDocument/2006/relationships/image" Target="../media/image142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jpg"/><Relationship Id="rId3" Type="http://schemas.openxmlformats.org/officeDocument/2006/relationships/image" Target="../media/image144.jpg"/><Relationship Id="rId4" Type="http://schemas.openxmlformats.org/officeDocument/2006/relationships/image" Target="../media/image145.png"/><Relationship Id="rId5" Type="http://schemas.openxmlformats.org/officeDocument/2006/relationships/image" Target="../media/image146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7.jpg"/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5" Type="http://schemas.openxmlformats.org/officeDocument/2006/relationships/image" Target="../media/image150.png"/><Relationship Id="rId6" Type="http://schemas.openxmlformats.org/officeDocument/2006/relationships/image" Target="../media/image151.png"/><Relationship Id="rId7" Type="http://schemas.openxmlformats.org/officeDocument/2006/relationships/image" Target="../media/image152.jpg"/><Relationship Id="rId8" Type="http://schemas.openxmlformats.org/officeDocument/2006/relationships/image" Target="../media/image153.jpg"/><Relationship Id="rId9" Type="http://schemas.openxmlformats.org/officeDocument/2006/relationships/image" Target="../media/image154.png"/><Relationship Id="rId10" Type="http://schemas.openxmlformats.org/officeDocument/2006/relationships/image" Target="../media/image155.png"/><Relationship Id="rId11" Type="http://schemas.openxmlformats.org/officeDocument/2006/relationships/image" Target="../media/image156.png"/><Relationship Id="rId12" Type="http://schemas.openxmlformats.org/officeDocument/2006/relationships/image" Target="../media/image157.png"/><Relationship Id="rId13" Type="http://schemas.openxmlformats.org/officeDocument/2006/relationships/image" Target="../media/image158.png"/><Relationship Id="rId14" Type="http://schemas.openxmlformats.org/officeDocument/2006/relationships/image" Target="../media/image159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0.jpg"/><Relationship Id="rId3" Type="http://schemas.openxmlformats.org/officeDocument/2006/relationships/image" Target="../media/image161.png"/><Relationship Id="rId4" Type="http://schemas.openxmlformats.org/officeDocument/2006/relationships/image" Target="../media/image162.png"/><Relationship Id="rId5" Type="http://schemas.openxmlformats.org/officeDocument/2006/relationships/image" Target="../media/image163.png"/><Relationship Id="rId6" Type="http://schemas.openxmlformats.org/officeDocument/2006/relationships/image" Target="../media/image164.png"/><Relationship Id="rId7" Type="http://schemas.openxmlformats.org/officeDocument/2006/relationships/image" Target="../media/image165.png"/><Relationship Id="rId8" Type="http://schemas.openxmlformats.org/officeDocument/2006/relationships/image" Target="../media/image166.jpg"/><Relationship Id="rId9" Type="http://schemas.openxmlformats.org/officeDocument/2006/relationships/image" Target="../media/image167.jpg"/><Relationship Id="rId10" Type="http://schemas.openxmlformats.org/officeDocument/2006/relationships/image" Target="../media/image168.jp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9.jpg"/><Relationship Id="rId3" Type="http://schemas.openxmlformats.org/officeDocument/2006/relationships/image" Target="../media/image170.jpg"/><Relationship Id="rId4" Type="http://schemas.openxmlformats.org/officeDocument/2006/relationships/image" Target="../media/image171.jpg"/><Relationship Id="rId5" Type="http://schemas.openxmlformats.org/officeDocument/2006/relationships/image" Target="../media/image172.jpg"/><Relationship Id="rId6" Type="http://schemas.openxmlformats.org/officeDocument/2006/relationships/image" Target="../media/image173.jpg"/><Relationship Id="rId7" Type="http://schemas.openxmlformats.org/officeDocument/2006/relationships/image" Target="../media/image174.png"/><Relationship Id="rId8" Type="http://schemas.openxmlformats.org/officeDocument/2006/relationships/image" Target="../media/image175.png"/><Relationship Id="rId9" Type="http://schemas.openxmlformats.org/officeDocument/2006/relationships/image" Target="../media/image176.png"/><Relationship Id="rId10" Type="http://schemas.openxmlformats.org/officeDocument/2006/relationships/image" Target="../media/image177.png"/><Relationship Id="rId11" Type="http://schemas.openxmlformats.org/officeDocument/2006/relationships/image" Target="../media/image178.png"/><Relationship Id="rId12" Type="http://schemas.openxmlformats.org/officeDocument/2006/relationships/image" Target="../media/image179.png"/><Relationship Id="rId13" Type="http://schemas.openxmlformats.org/officeDocument/2006/relationships/image" Target="../media/image180.jpg"/><Relationship Id="rId14" Type="http://schemas.openxmlformats.org/officeDocument/2006/relationships/image" Target="../media/image161.pn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1.jpg"/><Relationship Id="rId3" Type="http://schemas.openxmlformats.org/officeDocument/2006/relationships/image" Target="../media/image150.png"/><Relationship Id="rId4" Type="http://schemas.openxmlformats.org/officeDocument/2006/relationships/image" Target="../media/image182.png"/><Relationship Id="rId5" Type="http://schemas.openxmlformats.org/officeDocument/2006/relationships/image" Target="../media/image183.png"/><Relationship Id="rId6" Type="http://schemas.openxmlformats.org/officeDocument/2006/relationships/image" Target="../media/image184.png"/><Relationship Id="rId7" Type="http://schemas.openxmlformats.org/officeDocument/2006/relationships/image" Target="../media/image185.png"/><Relationship Id="rId8" Type="http://schemas.openxmlformats.org/officeDocument/2006/relationships/image" Target="../media/image186.png"/><Relationship Id="rId9" Type="http://schemas.openxmlformats.org/officeDocument/2006/relationships/image" Target="../media/image187.png"/><Relationship Id="rId10" Type="http://schemas.openxmlformats.org/officeDocument/2006/relationships/image" Target="../media/image188.png"/><Relationship Id="rId11" Type="http://schemas.openxmlformats.org/officeDocument/2006/relationships/image" Target="../media/image189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0.jpg"/><Relationship Id="rId3" Type="http://schemas.openxmlformats.org/officeDocument/2006/relationships/image" Target="../media/image191.png"/><Relationship Id="rId4" Type="http://schemas.openxmlformats.org/officeDocument/2006/relationships/image" Target="../media/image192.png"/><Relationship Id="rId5" Type="http://schemas.openxmlformats.org/officeDocument/2006/relationships/image" Target="../media/image193.png"/><Relationship Id="rId6" Type="http://schemas.openxmlformats.org/officeDocument/2006/relationships/image" Target="../media/image194.jpg"/><Relationship Id="rId7" Type="http://schemas.openxmlformats.org/officeDocument/2006/relationships/image" Target="../media/image195.png"/><Relationship Id="rId8" Type="http://schemas.openxmlformats.org/officeDocument/2006/relationships/image" Target="../media/image196.png"/><Relationship Id="rId9" Type="http://schemas.openxmlformats.org/officeDocument/2006/relationships/image" Target="../media/image197.png"/><Relationship Id="rId10" Type="http://schemas.openxmlformats.org/officeDocument/2006/relationships/image" Target="../media/image198.pn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Relationship Id="rId3" Type="http://schemas.openxmlformats.org/officeDocument/2006/relationships/image" Target="../media/image199.png"/><Relationship Id="rId4" Type="http://schemas.openxmlformats.org/officeDocument/2006/relationships/image" Target="../media/image200.png"/><Relationship Id="rId5" Type="http://schemas.openxmlformats.org/officeDocument/2006/relationships/image" Target="../media/image201.png"/><Relationship Id="rId6" Type="http://schemas.openxmlformats.org/officeDocument/2006/relationships/image" Target="../media/image202.png"/><Relationship Id="rId7" Type="http://schemas.openxmlformats.org/officeDocument/2006/relationships/image" Target="../media/image203.png"/><Relationship Id="rId8" Type="http://schemas.openxmlformats.org/officeDocument/2006/relationships/image" Target="../media/image204.png"/><Relationship Id="rId9" Type="http://schemas.openxmlformats.org/officeDocument/2006/relationships/image" Target="../media/image205.png"/><Relationship Id="rId10" Type="http://schemas.openxmlformats.org/officeDocument/2006/relationships/image" Target="../media/image206.png"/><Relationship Id="rId11" Type="http://schemas.openxmlformats.org/officeDocument/2006/relationships/image" Target="../media/image207.jpg"/><Relationship Id="rId12" Type="http://schemas.openxmlformats.org/officeDocument/2006/relationships/image" Target="../media/image208.jpg"/><Relationship Id="rId13" Type="http://schemas.openxmlformats.org/officeDocument/2006/relationships/image" Target="../media/image209.jpg"/><Relationship Id="rId14" Type="http://schemas.openxmlformats.org/officeDocument/2006/relationships/image" Target="../media/image198.pn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0.jpg"/><Relationship Id="rId3" Type="http://schemas.openxmlformats.org/officeDocument/2006/relationships/image" Target="../media/image211.png"/><Relationship Id="rId4" Type="http://schemas.openxmlformats.org/officeDocument/2006/relationships/image" Target="../media/image212.png"/><Relationship Id="rId5" Type="http://schemas.openxmlformats.org/officeDocument/2006/relationships/image" Target="../media/image213.png"/><Relationship Id="rId6" Type="http://schemas.openxmlformats.org/officeDocument/2006/relationships/image" Target="../media/image214.png"/><Relationship Id="rId7" Type="http://schemas.openxmlformats.org/officeDocument/2006/relationships/image" Target="../media/image215.png"/><Relationship Id="rId8" Type="http://schemas.openxmlformats.org/officeDocument/2006/relationships/image" Target="../media/image216.png"/><Relationship Id="rId9" Type="http://schemas.openxmlformats.org/officeDocument/2006/relationships/image" Target="../media/image217.jpg"/><Relationship Id="rId10" Type="http://schemas.openxmlformats.org/officeDocument/2006/relationships/image" Target="../media/image218.jpg"/><Relationship Id="rId11" Type="http://schemas.openxmlformats.org/officeDocument/2006/relationships/image" Target="../media/image219.jpg"/><Relationship Id="rId12" Type="http://schemas.openxmlformats.org/officeDocument/2006/relationships/image" Target="../media/image220.png"/><Relationship Id="rId13" Type="http://schemas.openxmlformats.org/officeDocument/2006/relationships/image" Target="../media/image221.png"/><Relationship Id="rId14" Type="http://schemas.openxmlformats.org/officeDocument/2006/relationships/image" Target="../media/image222.png"/><Relationship Id="rId15" Type="http://schemas.openxmlformats.org/officeDocument/2006/relationships/image" Target="../media/image223.png"/><Relationship Id="rId16" Type="http://schemas.openxmlformats.org/officeDocument/2006/relationships/image" Target="../media/image198.pn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4.jpg"/><Relationship Id="rId3" Type="http://schemas.openxmlformats.org/officeDocument/2006/relationships/image" Target="../media/image225.jpg"/><Relationship Id="rId4" Type="http://schemas.openxmlformats.org/officeDocument/2006/relationships/image" Target="../media/image226.png"/><Relationship Id="rId5" Type="http://schemas.openxmlformats.org/officeDocument/2006/relationships/image" Target="../media/image227.jpg"/><Relationship Id="rId6" Type="http://schemas.openxmlformats.org/officeDocument/2006/relationships/image" Target="../media/image228.png"/><Relationship Id="rId7" Type="http://schemas.openxmlformats.org/officeDocument/2006/relationships/image" Target="../media/image229.jpg"/><Relationship Id="rId8" Type="http://schemas.openxmlformats.org/officeDocument/2006/relationships/image" Target="../media/image230.png"/><Relationship Id="rId9" Type="http://schemas.openxmlformats.org/officeDocument/2006/relationships/image" Target="../media/image231.png"/><Relationship Id="rId10" Type="http://schemas.openxmlformats.org/officeDocument/2006/relationships/image" Target="../media/image232.png"/><Relationship Id="rId11" Type="http://schemas.openxmlformats.org/officeDocument/2006/relationships/image" Target="../media/image233.jpg"/><Relationship Id="rId12" Type="http://schemas.openxmlformats.org/officeDocument/2006/relationships/image" Target="../media/image234.png"/><Relationship Id="rId13" Type="http://schemas.openxmlformats.org/officeDocument/2006/relationships/image" Target="../media/image235.pn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4.jpg"/><Relationship Id="rId3" Type="http://schemas.openxmlformats.org/officeDocument/2006/relationships/image" Target="../media/image236.png"/><Relationship Id="rId4" Type="http://schemas.openxmlformats.org/officeDocument/2006/relationships/image" Target="../media/image237.png"/><Relationship Id="rId5" Type="http://schemas.openxmlformats.org/officeDocument/2006/relationships/image" Target="../media/image238.jpg"/><Relationship Id="rId6" Type="http://schemas.openxmlformats.org/officeDocument/2006/relationships/image" Target="../media/image239.jpg"/><Relationship Id="rId7" Type="http://schemas.openxmlformats.org/officeDocument/2006/relationships/image" Target="../media/image240.png"/><Relationship Id="rId8" Type="http://schemas.openxmlformats.org/officeDocument/2006/relationships/image" Target="../media/image241.png"/><Relationship Id="rId9" Type="http://schemas.openxmlformats.org/officeDocument/2006/relationships/image" Target="../media/image242.png"/><Relationship Id="rId10" Type="http://schemas.openxmlformats.org/officeDocument/2006/relationships/image" Target="../media/image243.png"/><Relationship Id="rId11" Type="http://schemas.openxmlformats.org/officeDocument/2006/relationships/image" Target="../media/image244.png"/><Relationship Id="rId12" Type="http://schemas.openxmlformats.org/officeDocument/2006/relationships/image" Target="../media/image245.pn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6.jpg"/><Relationship Id="rId3" Type="http://schemas.openxmlformats.org/officeDocument/2006/relationships/image" Target="../media/image247.jpg"/><Relationship Id="rId4" Type="http://schemas.openxmlformats.org/officeDocument/2006/relationships/image" Target="../media/image248.png"/><Relationship Id="rId5" Type="http://schemas.openxmlformats.org/officeDocument/2006/relationships/image" Target="../media/image249.png"/><Relationship Id="rId6" Type="http://schemas.openxmlformats.org/officeDocument/2006/relationships/image" Target="../media/image250.png"/><Relationship Id="rId7" Type="http://schemas.openxmlformats.org/officeDocument/2006/relationships/image" Target="../media/image251.jpg"/><Relationship Id="rId8" Type="http://schemas.openxmlformats.org/officeDocument/2006/relationships/image" Target="../media/image252.jpg"/><Relationship Id="rId9" Type="http://schemas.openxmlformats.org/officeDocument/2006/relationships/image" Target="../media/image253.png"/><Relationship Id="rId10" Type="http://schemas.openxmlformats.org/officeDocument/2006/relationships/image" Target="../media/image254.png"/><Relationship Id="rId11" Type="http://schemas.openxmlformats.org/officeDocument/2006/relationships/image" Target="../media/image255.jpg"/><Relationship Id="rId12" Type="http://schemas.openxmlformats.org/officeDocument/2006/relationships/image" Target="../media/image242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6.jpg"/><Relationship Id="rId3" Type="http://schemas.openxmlformats.org/officeDocument/2006/relationships/image" Target="../media/image257.jpg"/><Relationship Id="rId4" Type="http://schemas.openxmlformats.org/officeDocument/2006/relationships/image" Target="../media/image258.png"/><Relationship Id="rId5" Type="http://schemas.openxmlformats.org/officeDocument/2006/relationships/image" Target="../media/image259.png"/><Relationship Id="rId6" Type="http://schemas.openxmlformats.org/officeDocument/2006/relationships/image" Target="../media/image260.png"/><Relationship Id="rId7" Type="http://schemas.openxmlformats.org/officeDocument/2006/relationships/image" Target="../media/image261.png"/><Relationship Id="rId8" Type="http://schemas.openxmlformats.org/officeDocument/2006/relationships/image" Target="../media/image262.png"/><Relationship Id="rId9" Type="http://schemas.openxmlformats.org/officeDocument/2006/relationships/image" Target="../media/image263.jp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g"/><Relationship Id="rId3" Type="http://schemas.openxmlformats.org/officeDocument/2006/relationships/image" Target="../media/image264.jpg"/><Relationship Id="rId4" Type="http://schemas.openxmlformats.org/officeDocument/2006/relationships/image" Target="../media/image265.png"/><Relationship Id="rId5" Type="http://schemas.openxmlformats.org/officeDocument/2006/relationships/image" Target="../media/image266.png"/><Relationship Id="rId6" Type="http://schemas.openxmlformats.org/officeDocument/2006/relationships/image" Target="../media/image267.jpg"/><Relationship Id="rId7" Type="http://schemas.openxmlformats.org/officeDocument/2006/relationships/image" Target="../media/image268.jpg"/><Relationship Id="rId8" Type="http://schemas.openxmlformats.org/officeDocument/2006/relationships/image" Target="../media/image269.png"/><Relationship Id="rId9" Type="http://schemas.openxmlformats.org/officeDocument/2006/relationships/image" Target="../media/image270.png"/><Relationship Id="rId10" Type="http://schemas.openxmlformats.org/officeDocument/2006/relationships/image" Target="../media/image271.png"/><Relationship Id="rId11" Type="http://schemas.openxmlformats.org/officeDocument/2006/relationships/image" Target="../media/image272.png"/><Relationship Id="rId12" Type="http://schemas.openxmlformats.org/officeDocument/2006/relationships/image" Target="../media/image261.pn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0.jpg"/><Relationship Id="rId3" Type="http://schemas.openxmlformats.org/officeDocument/2006/relationships/image" Target="../media/image273.jpg"/><Relationship Id="rId4" Type="http://schemas.openxmlformats.org/officeDocument/2006/relationships/image" Target="../media/image274.jpg"/><Relationship Id="rId5" Type="http://schemas.openxmlformats.org/officeDocument/2006/relationships/image" Target="../media/image275.png"/><Relationship Id="rId6" Type="http://schemas.openxmlformats.org/officeDocument/2006/relationships/image" Target="../media/image276.png"/><Relationship Id="rId7" Type="http://schemas.openxmlformats.org/officeDocument/2006/relationships/image" Target="../media/image261.png"/><Relationship Id="rId8" Type="http://schemas.openxmlformats.org/officeDocument/2006/relationships/image" Target="../media/image277.jp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8.png"/><Relationship Id="rId3" Type="http://schemas.openxmlformats.org/officeDocument/2006/relationships/image" Target="../media/image279.png"/><Relationship Id="rId4" Type="http://schemas.openxmlformats.org/officeDocument/2006/relationships/image" Target="../media/image280.jpg"/><Relationship Id="rId5" Type="http://schemas.openxmlformats.org/officeDocument/2006/relationships/image" Target="../media/image281.png"/><Relationship Id="rId6" Type="http://schemas.openxmlformats.org/officeDocument/2006/relationships/image" Target="../media/image282.png"/><Relationship Id="rId7" Type="http://schemas.openxmlformats.org/officeDocument/2006/relationships/image" Target="../media/image283.jp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g"/><Relationship Id="rId3" Type="http://schemas.openxmlformats.org/officeDocument/2006/relationships/image" Target="../media/image284.jpg"/><Relationship Id="rId4" Type="http://schemas.openxmlformats.org/officeDocument/2006/relationships/image" Target="../media/image285.jpg"/><Relationship Id="rId5" Type="http://schemas.openxmlformats.org/officeDocument/2006/relationships/image" Target="../media/image286.jpg"/><Relationship Id="rId6" Type="http://schemas.openxmlformats.org/officeDocument/2006/relationships/image" Target="../media/image287.png"/><Relationship Id="rId7" Type="http://schemas.openxmlformats.org/officeDocument/2006/relationships/image" Target="../media/image288.png"/><Relationship Id="rId8" Type="http://schemas.openxmlformats.org/officeDocument/2006/relationships/image" Target="../media/image289.png"/><Relationship Id="rId9" Type="http://schemas.openxmlformats.org/officeDocument/2006/relationships/image" Target="../media/image290.png"/><Relationship Id="rId10" Type="http://schemas.openxmlformats.org/officeDocument/2006/relationships/image" Target="../media/image291.png"/><Relationship Id="rId11" Type="http://schemas.openxmlformats.org/officeDocument/2006/relationships/image" Target="../media/image292.png"/><Relationship Id="rId12" Type="http://schemas.openxmlformats.org/officeDocument/2006/relationships/image" Target="../media/image293.png"/><Relationship Id="rId13" Type="http://schemas.openxmlformats.org/officeDocument/2006/relationships/image" Target="../media/image294.png"/><Relationship Id="rId14" Type="http://schemas.openxmlformats.org/officeDocument/2006/relationships/image" Target="../media/image295.png"/><Relationship Id="rId15" Type="http://schemas.openxmlformats.org/officeDocument/2006/relationships/image" Target="../media/image296.pn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7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3" Type="http://schemas.openxmlformats.org/officeDocument/2006/relationships/image" Target="../media/image32.png"/><Relationship Id="rId14" Type="http://schemas.openxmlformats.org/officeDocument/2006/relationships/image" Target="../media/image33.png"/><Relationship Id="rId15" Type="http://schemas.openxmlformats.org/officeDocument/2006/relationships/image" Target="../media/image34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jpg"/><Relationship Id="rId8" Type="http://schemas.openxmlformats.org/officeDocument/2006/relationships/image" Target="../media/image41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40155" cy="755903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894564" y="146303"/>
            <a:ext cx="419100" cy="50901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243816" y="111251"/>
            <a:ext cx="548640" cy="54406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40155" cy="755903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0995659" y="5442203"/>
            <a:ext cx="147955" cy="446405"/>
          </a:xfrm>
          <a:custGeom>
            <a:avLst/>
            <a:gdLst/>
            <a:ahLst/>
            <a:cxnLst/>
            <a:rect l="l" t="t" r="r" b="b"/>
            <a:pathLst>
              <a:path w="147954" h="446404">
                <a:moveTo>
                  <a:pt x="147662" y="0"/>
                </a:moveTo>
                <a:lnTo>
                  <a:pt x="0" y="0"/>
                </a:lnTo>
                <a:lnTo>
                  <a:pt x="0" y="445897"/>
                </a:lnTo>
                <a:lnTo>
                  <a:pt x="147662" y="445897"/>
                </a:lnTo>
                <a:lnTo>
                  <a:pt x="147662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20328" y="1903476"/>
            <a:ext cx="1179576" cy="67817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135236" y="2025523"/>
            <a:ext cx="3548379" cy="3606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10" b="1">
                <a:solidFill>
                  <a:srgbClr val="C00000"/>
                </a:solidFill>
                <a:latin typeface="Calibri"/>
                <a:cs typeface="Calibri"/>
              </a:rPr>
              <a:t>Gantry </a:t>
            </a:r>
            <a:r>
              <a:rPr dirty="0" sz="2200" spc="-65" b="1">
                <a:solidFill>
                  <a:srgbClr val="C00000"/>
                </a:solidFill>
                <a:latin typeface="Calibri"/>
                <a:cs typeface="Calibri"/>
              </a:rPr>
              <a:t>Tooling </a:t>
            </a:r>
            <a:r>
              <a:rPr dirty="0" sz="2200" spc="-10" b="1">
                <a:solidFill>
                  <a:srgbClr val="C00000"/>
                </a:solidFill>
                <a:latin typeface="Calibri"/>
                <a:cs typeface="Calibri"/>
              </a:rPr>
              <a:t>Production</a:t>
            </a:r>
            <a:r>
              <a:rPr dirty="0" sz="2200" spc="-4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200" spc="-5" b="1">
                <a:solidFill>
                  <a:srgbClr val="C00000"/>
                </a:solidFill>
                <a:latin typeface="Calibri"/>
                <a:cs typeface="Calibri"/>
              </a:rPr>
              <a:t>Line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24238" y="3422091"/>
            <a:ext cx="2979420" cy="2946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750" spc="-10">
                <a:latin typeface="Calibri"/>
                <a:cs typeface="Calibri"/>
              </a:rPr>
              <a:t>National </a:t>
            </a:r>
            <a:r>
              <a:rPr dirty="0" sz="1750" spc="-15">
                <a:latin typeface="Calibri"/>
                <a:cs typeface="Calibri"/>
              </a:rPr>
              <a:t>invention </a:t>
            </a:r>
            <a:r>
              <a:rPr dirty="0" sz="1750" spc="-20">
                <a:latin typeface="Calibri"/>
                <a:cs typeface="Calibri"/>
              </a:rPr>
              <a:t>patent</a:t>
            </a:r>
            <a:r>
              <a:rPr dirty="0" sz="1750" spc="-130">
                <a:latin typeface="Calibri"/>
                <a:cs typeface="Calibri"/>
              </a:rPr>
              <a:t> </a:t>
            </a:r>
            <a:r>
              <a:rPr dirty="0" sz="1750" spc="-10">
                <a:latin typeface="Calibri"/>
                <a:cs typeface="Calibri"/>
              </a:rPr>
              <a:t>tooling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273540" y="3541737"/>
            <a:ext cx="156845" cy="1670685"/>
          </a:xfrm>
          <a:custGeom>
            <a:avLst/>
            <a:gdLst/>
            <a:ahLst/>
            <a:cxnLst/>
            <a:rect l="l" t="t" r="r" b="b"/>
            <a:pathLst>
              <a:path w="156845" h="1670685">
                <a:moveTo>
                  <a:pt x="156806" y="1513408"/>
                </a:moveTo>
                <a:lnTo>
                  <a:pt x="0" y="1513408"/>
                </a:lnTo>
                <a:lnTo>
                  <a:pt x="0" y="1670215"/>
                </a:lnTo>
                <a:lnTo>
                  <a:pt x="156806" y="1670215"/>
                </a:lnTo>
                <a:lnTo>
                  <a:pt x="156806" y="1513408"/>
                </a:lnTo>
                <a:close/>
              </a:path>
              <a:path w="156845" h="1670685">
                <a:moveTo>
                  <a:pt x="156806" y="911593"/>
                </a:moveTo>
                <a:lnTo>
                  <a:pt x="0" y="911593"/>
                </a:lnTo>
                <a:lnTo>
                  <a:pt x="0" y="1066711"/>
                </a:lnTo>
                <a:lnTo>
                  <a:pt x="156806" y="1066711"/>
                </a:lnTo>
                <a:lnTo>
                  <a:pt x="156806" y="911593"/>
                </a:lnTo>
                <a:close/>
              </a:path>
              <a:path w="156845" h="1670685">
                <a:moveTo>
                  <a:pt x="156806" y="463423"/>
                </a:moveTo>
                <a:lnTo>
                  <a:pt x="0" y="463423"/>
                </a:lnTo>
                <a:lnTo>
                  <a:pt x="0" y="620433"/>
                </a:lnTo>
                <a:lnTo>
                  <a:pt x="156806" y="620433"/>
                </a:lnTo>
                <a:lnTo>
                  <a:pt x="156806" y="463423"/>
                </a:lnTo>
                <a:close/>
              </a:path>
              <a:path w="156845" h="1670685">
                <a:moveTo>
                  <a:pt x="156806" y="0"/>
                </a:moveTo>
                <a:lnTo>
                  <a:pt x="0" y="0"/>
                </a:lnTo>
                <a:lnTo>
                  <a:pt x="0" y="157010"/>
                </a:lnTo>
                <a:lnTo>
                  <a:pt x="156806" y="157010"/>
                </a:lnTo>
                <a:lnTo>
                  <a:pt x="156806" y="0"/>
                </a:lnTo>
                <a:close/>
              </a:path>
            </a:pathLst>
          </a:custGeom>
          <a:solidFill>
            <a:srgbClr val="DC0913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0683" y="4651247"/>
            <a:ext cx="1182624" cy="67970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864209" y="4775149"/>
            <a:ext cx="2844165" cy="209486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33400">
              <a:lnSpc>
                <a:spcPct val="100000"/>
              </a:lnSpc>
              <a:spcBef>
                <a:spcPts val="95"/>
              </a:spcBef>
            </a:pPr>
            <a:r>
              <a:rPr dirty="0" sz="2200" spc="-5" b="1">
                <a:solidFill>
                  <a:srgbClr val="C00000"/>
                </a:solidFill>
                <a:latin typeface="Calibri"/>
                <a:cs typeface="Calibri"/>
              </a:rPr>
              <a:t>Noise </a:t>
            </a:r>
            <a:r>
              <a:rPr dirty="0" sz="2200" spc="-70" b="1">
                <a:solidFill>
                  <a:srgbClr val="C00000"/>
                </a:solidFill>
                <a:latin typeface="Calibri"/>
                <a:cs typeface="Calibri"/>
              </a:rPr>
              <a:t>Testing</a:t>
            </a:r>
            <a:r>
              <a:rPr dirty="0" sz="2200" spc="-14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200" spc="-25" b="1">
                <a:solidFill>
                  <a:srgbClr val="C00000"/>
                </a:solidFill>
                <a:latin typeface="Calibri"/>
                <a:cs typeface="Calibri"/>
              </a:rPr>
              <a:t>Room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750" spc="-10">
                <a:solidFill>
                  <a:srgbClr val="242424"/>
                </a:solidFill>
                <a:latin typeface="Calibri"/>
                <a:cs typeface="Calibri"/>
              </a:rPr>
              <a:t>Depth </a:t>
            </a:r>
            <a:r>
              <a:rPr dirty="0" sz="1750" spc="-5">
                <a:solidFill>
                  <a:srgbClr val="242424"/>
                </a:solidFill>
                <a:latin typeface="Calibri"/>
                <a:cs typeface="Calibri"/>
              </a:rPr>
              <a:t>23.5m</a:t>
            </a:r>
            <a:r>
              <a:rPr dirty="0" sz="1750" spc="-5" b="0">
                <a:solidFill>
                  <a:srgbClr val="242424"/>
                </a:solidFill>
                <a:latin typeface="等线 Light"/>
                <a:cs typeface="等线 Light"/>
              </a:rPr>
              <a:t>，</a:t>
            </a:r>
            <a:r>
              <a:rPr dirty="0" sz="1750" spc="-5">
                <a:solidFill>
                  <a:srgbClr val="242424"/>
                </a:solidFill>
                <a:latin typeface="Calibri"/>
                <a:cs typeface="Calibri"/>
              </a:rPr>
              <a:t>Width</a:t>
            </a:r>
            <a:r>
              <a:rPr dirty="0" sz="175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750" spc="5">
                <a:solidFill>
                  <a:srgbClr val="242424"/>
                </a:solidFill>
                <a:latin typeface="Calibri"/>
                <a:cs typeface="Calibri"/>
              </a:rPr>
              <a:t>9m</a:t>
            </a:r>
            <a:r>
              <a:rPr dirty="0" sz="1750" spc="5" b="0">
                <a:solidFill>
                  <a:srgbClr val="242424"/>
                </a:solidFill>
                <a:latin typeface="等线 Light"/>
                <a:cs typeface="等线 Light"/>
              </a:rPr>
              <a:t>，</a:t>
            </a:r>
            <a:endParaRPr sz="1750">
              <a:latin typeface="等线 Light"/>
              <a:cs typeface="等线 Light"/>
            </a:endParaRPr>
          </a:p>
          <a:p>
            <a:pPr marL="12700" marR="5080">
              <a:lnSpc>
                <a:spcPct val="100600"/>
              </a:lnSpc>
              <a:spcBef>
                <a:spcPts val="710"/>
              </a:spcBef>
            </a:pPr>
            <a:r>
              <a:rPr dirty="0" sz="1750" spc="-5">
                <a:latin typeface="Calibri"/>
                <a:cs typeface="Calibri"/>
              </a:rPr>
              <a:t>Built with </a:t>
            </a:r>
            <a:r>
              <a:rPr dirty="0" sz="1750" spc="-15">
                <a:latin typeface="Calibri"/>
                <a:cs typeface="Calibri"/>
              </a:rPr>
              <a:t>environment-friendly  </a:t>
            </a:r>
            <a:r>
              <a:rPr dirty="0" sz="1750" spc="-10">
                <a:latin typeface="Calibri"/>
                <a:cs typeface="Calibri"/>
              </a:rPr>
              <a:t>building</a:t>
            </a:r>
            <a:r>
              <a:rPr dirty="0" sz="1750" spc="-5">
                <a:latin typeface="Calibri"/>
                <a:cs typeface="Calibri"/>
              </a:rPr>
              <a:t> </a:t>
            </a:r>
            <a:r>
              <a:rPr dirty="0" sz="1750" spc="-15">
                <a:latin typeface="Calibri"/>
                <a:cs typeface="Calibri"/>
              </a:rPr>
              <a:t>materials</a:t>
            </a:r>
            <a:endParaRPr sz="1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dirty="0" sz="1750" spc="-10">
                <a:solidFill>
                  <a:srgbClr val="242424"/>
                </a:solidFill>
                <a:latin typeface="Calibri"/>
                <a:cs typeface="Calibri"/>
              </a:rPr>
              <a:t>Mute </a:t>
            </a:r>
            <a:r>
              <a:rPr dirty="0" sz="1750" spc="-30">
                <a:solidFill>
                  <a:srgbClr val="242424"/>
                </a:solidFill>
                <a:latin typeface="Calibri"/>
                <a:cs typeface="Calibri"/>
              </a:rPr>
              <a:t>effect≤</a:t>
            </a:r>
            <a:r>
              <a:rPr dirty="0" sz="1750" spc="5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750" spc="-5">
                <a:solidFill>
                  <a:srgbClr val="242424"/>
                </a:solidFill>
                <a:latin typeface="Calibri"/>
                <a:cs typeface="Calibri"/>
              </a:rPr>
              <a:t>55db</a:t>
            </a:r>
            <a:endParaRPr sz="175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943355"/>
            <a:ext cx="9629140" cy="4627245"/>
            <a:chOff x="0" y="943355"/>
            <a:chExt cx="9629140" cy="462724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943355"/>
              <a:ext cx="5538215" cy="355396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98748" y="2811779"/>
              <a:ext cx="5929884" cy="2758439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9520173" y="3887800"/>
            <a:ext cx="3357879" cy="178244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6510">
              <a:lnSpc>
                <a:spcPct val="100000"/>
              </a:lnSpc>
              <a:spcBef>
                <a:spcPts val="114"/>
              </a:spcBef>
            </a:pPr>
            <a:r>
              <a:rPr dirty="0" sz="1750" spc="5">
                <a:latin typeface="Calibri"/>
                <a:cs typeface="Calibri"/>
              </a:rPr>
              <a:t>Up </a:t>
            </a:r>
            <a:r>
              <a:rPr dirty="0" sz="1750" spc="-5">
                <a:latin typeface="Calibri"/>
                <a:cs typeface="Calibri"/>
              </a:rPr>
              <a:t>and down </a:t>
            </a:r>
            <a:r>
              <a:rPr dirty="0" sz="1750" spc="-10">
                <a:latin typeface="Calibri"/>
                <a:cs typeface="Calibri"/>
              </a:rPr>
              <a:t>head</a:t>
            </a:r>
            <a:r>
              <a:rPr dirty="0" sz="1750" spc="-25">
                <a:latin typeface="Calibri"/>
                <a:cs typeface="Calibri"/>
              </a:rPr>
              <a:t> </a:t>
            </a:r>
            <a:r>
              <a:rPr dirty="0" sz="1750" spc="-10">
                <a:latin typeface="Calibri"/>
                <a:cs typeface="Calibri"/>
              </a:rPr>
              <a:t>positioning</a:t>
            </a:r>
            <a:endParaRPr sz="1750">
              <a:latin typeface="Calibri"/>
              <a:cs typeface="Calibri"/>
            </a:endParaRPr>
          </a:p>
          <a:p>
            <a:pPr marL="17145" marR="848360">
              <a:lnSpc>
                <a:spcPct val="101699"/>
              </a:lnSpc>
              <a:spcBef>
                <a:spcPts val="1305"/>
              </a:spcBef>
            </a:pPr>
            <a:r>
              <a:rPr dirty="0" sz="1750" spc="5">
                <a:latin typeface="Calibri"/>
                <a:cs typeface="Calibri"/>
              </a:rPr>
              <a:t>Up </a:t>
            </a:r>
            <a:r>
              <a:rPr dirty="0" sz="1750" spc="-5">
                <a:latin typeface="Calibri"/>
                <a:cs typeface="Calibri"/>
              </a:rPr>
              <a:t>and down </a:t>
            </a:r>
            <a:r>
              <a:rPr dirty="0" sz="1750" spc="-15">
                <a:latin typeface="Calibri"/>
                <a:cs typeface="Calibri"/>
              </a:rPr>
              <a:t>large</a:t>
            </a:r>
            <a:r>
              <a:rPr dirty="0" sz="1750" spc="-105">
                <a:latin typeface="Calibri"/>
                <a:cs typeface="Calibri"/>
              </a:rPr>
              <a:t> </a:t>
            </a:r>
            <a:r>
              <a:rPr dirty="0" sz="1750" spc="-35">
                <a:latin typeface="Calibri"/>
                <a:cs typeface="Calibri"/>
              </a:rPr>
              <a:t>brackets  </a:t>
            </a:r>
            <a:r>
              <a:rPr dirty="0" sz="1750" spc="-15">
                <a:latin typeface="Calibri"/>
                <a:cs typeface="Calibri"/>
              </a:rPr>
              <a:t>installation</a:t>
            </a:r>
            <a:r>
              <a:rPr dirty="0" sz="1750" spc="-65">
                <a:latin typeface="Calibri"/>
                <a:cs typeface="Calibri"/>
              </a:rPr>
              <a:t> </a:t>
            </a:r>
            <a:r>
              <a:rPr dirty="0" sz="1750" spc="-10">
                <a:latin typeface="Calibri"/>
                <a:cs typeface="Calibri"/>
              </a:rPr>
              <a:t>positioning</a:t>
            </a:r>
            <a:endParaRPr sz="1750">
              <a:latin typeface="Calibri"/>
              <a:cs typeface="Calibri"/>
            </a:endParaRPr>
          </a:p>
          <a:p>
            <a:pPr marL="12700" marR="5080" indent="4445">
              <a:lnSpc>
                <a:spcPts val="3190"/>
              </a:lnSpc>
            </a:pPr>
            <a:r>
              <a:rPr dirty="0" sz="1750" spc="-5">
                <a:latin typeface="Calibri"/>
                <a:cs typeface="Calibri"/>
              </a:rPr>
              <a:t>Glass </a:t>
            </a:r>
            <a:r>
              <a:rPr dirty="0" sz="1750" spc="-30">
                <a:latin typeface="Calibri"/>
                <a:cs typeface="Calibri"/>
              </a:rPr>
              <a:t>stiffener </a:t>
            </a:r>
            <a:r>
              <a:rPr dirty="0" sz="1750" spc="-20">
                <a:latin typeface="Calibri"/>
                <a:cs typeface="Calibri"/>
              </a:rPr>
              <a:t>installation </a:t>
            </a:r>
            <a:r>
              <a:rPr dirty="0" sz="1750" spc="-10">
                <a:latin typeface="Calibri"/>
                <a:cs typeface="Calibri"/>
              </a:rPr>
              <a:t>positioning  </a:t>
            </a:r>
            <a:r>
              <a:rPr dirty="0" sz="1750" spc="-15">
                <a:latin typeface="Calibri"/>
                <a:cs typeface="Calibri"/>
              </a:rPr>
              <a:t>Center </a:t>
            </a:r>
            <a:r>
              <a:rPr dirty="0" sz="1750" spc="-5">
                <a:latin typeface="Calibri"/>
                <a:cs typeface="Calibri"/>
              </a:rPr>
              <a:t>guide </a:t>
            </a:r>
            <a:r>
              <a:rPr dirty="0" sz="1750" spc="-15">
                <a:latin typeface="Calibri"/>
                <a:cs typeface="Calibri"/>
              </a:rPr>
              <a:t>installation</a:t>
            </a:r>
            <a:r>
              <a:rPr dirty="0" sz="1750" spc="-40">
                <a:latin typeface="Calibri"/>
                <a:cs typeface="Calibri"/>
              </a:rPr>
              <a:t> </a:t>
            </a:r>
            <a:r>
              <a:rPr dirty="0" sz="1750" spc="-10">
                <a:latin typeface="Calibri"/>
                <a:cs typeface="Calibri"/>
              </a:rPr>
              <a:t>positioning</a:t>
            </a:r>
            <a:endParaRPr sz="175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-1523" y="3136366"/>
            <a:ext cx="9429115" cy="2497455"/>
            <a:chOff x="-1523" y="3136366"/>
            <a:chExt cx="9429115" cy="2497455"/>
          </a:xfrm>
        </p:grpSpPr>
        <p:sp>
          <p:nvSpPr>
            <p:cNvPr id="15" name="object 15"/>
            <p:cNvSpPr/>
            <p:nvPr/>
          </p:nvSpPr>
          <p:spPr>
            <a:xfrm>
              <a:off x="9270492" y="5474207"/>
              <a:ext cx="156845" cy="159385"/>
            </a:xfrm>
            <a:custGeom>
              <a:avLst/>
              <a:gdLst/>
              <a:ahLst/>
              <a:cxnLst/>
              <a:rect l="l" t="t" r="r" b="b"/>
              <a:pathLst>
                <a:path w="156845" h="159385">
                  <a:moveTo>
                    <a:pt x="156806" y="0"/>
                  </a:moveTo>
                  <a:lnTo>
                    <a:pt x="0" y="0"/>
                  </a:lnTo>
                  <a:lnTo>
                    <a:pt x="0" y="159384"/>
                  </a:lnTo>
                  <a:lnTo>
                    <a:pt x="156806" y="159384"/>
                  </a:lnTo>
                  <a:lnTo>
                    <a:pt x="156806" y="0"/>
                  </a:lnTo>
                  <a:close/>
                </a:path>
              </a:pathLst>
            </a:custGeom>
            <a:solidFill>
              <a:srgbClr val="DC091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-1523" y="3136366"/>
              <a:ext cx="2454910" cy="731520"/>
            </a:xfrm>
            <a:custGeom>
              <a:avLst/>
              <a:gdLst/>
              <a:ahLst/>
              <a:cxnLst/>
              <a:rect l="l" t="t" r="r" b="b"/>
              <a:pathLst>
                <a:path w="2454910" h="731520">
                  <a:moveTo>
                    <a:pt x="2454656" y="0"/>
                  </a:moveTo>
                  <a:lnTo>
                    <a:pt x="0" y="0"/>
                  </a:lnTo>
                  <a:lnTo>
                    <a:pt x="0" y="731037"/>
                  </a:lnTo>
                  <a:lnTo>
                    <a:pt x="2454656" y="731037"/>
                  </a:lnTo>
                  <a:lnTo>
                    <a:pt x="2454656" y="0"/>
                  </a:lnTo>
                  <a:close/>
                </a:path>
              </a:pathLst>
            </a:custGeom>
            <a:solidFill>
              <a:srgbClr val="DA051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674623" y="3161791"/>
            <a:ext cx="1046480" cy="389890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350" spc="15">
                <a:solidFill>
                  <a:srgbClr val="FFFFFF"/>
                </a:solidFill>
              </a:rPr>
              <a:t>F</a:t>
            </a:r>
            <a:r>
              <a:rPr dirty="0" sz="2350" spc="25">
                <a:solidFill>
                  <a:srgbClr val="FFFFFF"/>
                </a:solidFill>
              </a:rPr>
              <a:t>a</a:t>
            </a:r>
            <a:r>
              <a:rPr dirty="0" sz="2350" spc="40">
                <a:solidFill>
                  <a:srgbClr val="FFFFFF"/>
                </a:solidFill>
              </a:rPr>
              <a:t>c</a:t>
            </a:r>
            <a:r>
              <a:rPr dirty="0" sz="2350" spc="25">
                <a:solidFill>
                  <a:srgbClr val="FFFFFF"/>
                </a:solidFill>
              </a:rPr>
              <a:t>tor</a:t>
            </a:r>
            <a:r>
              <a:rPr dirty="0" sz="2350" spc="15">
                <a:solidFill>
                  <a:srgbClr val="FFFFFF"/>
                </a:solidFill>
              </a:rPr>
              <a:t>y</a:t>
            </a:r>
            <a:endParaRPr sz="2350"/>
          </a:p>
        </p:txBody>
      </p:sp>
      <p:sp>
        <p:nvSpPr>
          <p:cNvPr id="18" name="object 18"/>
          <p:cNvSpPr/>
          <p:nvPr/>
        </p:nvSpPr>
        <p:spPr>
          <a:xfrm>
            <a:off x="355091" y="3689603"/>
            <a:ext cx="1670685" cy="315595"/>
          </a:xfrm>
          <a:custGeom>
            <a:avLst/>
            <a:gdLst/>
            <a:ahLst/>
            <a:cxnLst/>
            <a:rect l="l" t="t" r="r" b="b"/>
            <a:pathLst>
              <a:path w="1670685" h="315595">
                <a:moveTo>
                  <a:pt x="1670177" y="0"/>
                </a:moveTo>
                <a:lnTo>
                  <a:pt x="0" y="0"/>
                </a:lnTo>
                <a:lnTo>
                  <a:pt x="0" y="315467"/>
                </a:lnTo>
                <a:lnTo>
                  <a:pt x="1670177" y="315467"/>
                </a:lnTo>
                <a:lnTo>
                  <a:pt x="1670177" y="0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40155" cy="755903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64540" y="6016244"/>
            <a:ext cx="3275965" cy="960119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algn="just" marL="12700" marR="5080">
              <a:lnSpc>
                <a:spcPct val="102699"/>
              </a:lnSpc>
              <a:spcBef>
                <a:spcPts val="60"/>
              </a:spcBef>
            </a:pPr>
            <a:r>
              <a:rPr dirty="0" sz="1500" spc="25">
                <a:solidFill>
                  <a:srgbClr val="242424"/>
                </a:solidFill>
                <a:latin typeface="Calibri"/>
                <a:cs typeface="Calibri"/>
              </a:rPr>
              <a:t>Suspended </a:t>
            </a:r>
            <a:r>
              <a:rPr dirty="0" sz="1500" spc="20">
                <a:solidFill>
                  <a:srgbClr val="242424"/>
                </a:solidFill>
                <a:latin typeface="Calibri"/>
                <a:cs typeface="Calibri"/>
              </a:rPr>
              <a:t>tooling, </a:t>
            </a:r>
            <a:r>
              <a:rPr dirty="0" sz="1500" spc="15">
                <a:solidFill>
                  <a:srgbClr val="242424"/>
                </a:solidFill>
                <a:latin typeface="Calibri"/>
                <a:cs typeface="Calibri"/>
              </a:rPr>
              <a:t>with </a:t>
            </a:r>
            <a:r>
              <a:rPr dirty="0" sz="1500" spc="20">
                <a:solidFill>
                  <a:srgbClr val="242424"/>
                </a:solidFill>
                <a:latin typeface="Calibri"/>
                <a:cs typeface="Calibri"/>
              </a:rPr>
              <a:t>tools mounted  </a:t>
            </a:r>
            <a:r>
              <a:rPr dirty="0" sz="1500" spc="15">
                <a:solidFill>
                  <a:srgbClr val="242424"/>
                </a:solidFill>
                <a:latin typeface="Calibri"/>
                <a:cs typeface="Calibri"/>
              </a:rPr>
              <a:t>in </a:t>
            </a:r>
            <a:r>
              <a:rPr dirty="0" sz="1500" spc="-25">
                <a:solidFill>
                  <a:srgbClr val="242424"/>
                </a:solidFill>
                <a:latin typeface="Calibri"/>
                <a:cs typeface="Calibri"/>
              </a:rPr>
              <a:t>order. </a:t>
            </a:r>
            <a:r>
              <a:rPr dirty="0" sz="1500" spc="15">
                <a:solidFill>
                  <a:srgbClr val="242424"/>
                </a:solidFill>
                <a:latin typeface="Calibri"/>
                <a:cs typeface="Calibri"/>
              </a:rPr>
              <a:t>The </a:t>
            </a:r>
            <a:r>
              <a:rPr dirty="0" sz="1500" spc="25">
                <a:solidFill>
                  <a:srgbClr val="242424"/>
                </a:solidFill>
                <a:latin typeface="Calibri"/>
                <a:cs typeface="Calibri"/>
              </a:rPr>
              <a:t>workshop has wide </a:t>
            </a:r>
            <a:r>
              <a:rPr dirty="0" sz="1500" spc="35">
                <a:solidFill>
                  <a:srgbClr val="242424"/>
                </a:solidFill>
                <a:latin typeface="Calibri"/>
                <a:cs typeface="Calibri"/>
              </a:rPr>
              <a:t>vision  </a:t>
            </a:r>
            <a:r>
              <a:rPr dirty="0" sz="1500" spc="30">
                <a:solidFill>
                  <a:srgbClr val="242424"/>
                </a:solidFill>
                <a:latin typeface="Calibri"/>
                <a:cs typeface="Calibri"/>
              </a:rPr>
              <a:t>and </a:t>
            </a:r>
            <a:r>
              <a:rPr dirty="0" sz="1500" spc="25">
                <a:solidFill>
                  <a:srgbClr val="242424"/>
                </a:solidFill>
                <a:latin typeface="Calibri"/>
                <a:cs typeface="Calibri"/>
              </a:rPr>
              <a:t>has </a:t>
            </a:r>
            <a:r>
              <a:rPr dirty="0" sz="1500" spc="35">
                <a:solidFill>
                  <a:srgbClr val="242424"/>
                </a:solidFill>
                <a:latin typeface="Calibri"/>
                <a:cs typeface="Calibri"/>
              </a:rPr>
              <a:t>automatic simulation </a:t>
            </a:r>
            <a:r>
              <a:rPr dirty="0" sz="1500" spc="15">
                <a:solidFill>
                  <a:srgbClr val="242424"/>
                </a:solidFill>
                <a:latin typeface="Calibri"/>
                <a:cs typeface="Calibri"/>
              </a:rPr>
              <a:t>test </a:t>
            </a:r>
            <a:r>
              <a:rPr dirty="0" sz="1500" spc="35">
                <a:solidFill>
                  <a:srgbClr val="242424"/>
                </a:solidFill>
                <a:latin typeface="Calibri"/>
                <a:cs typeface="Calibri"/>
              </a:rPr>
              <a:t>and  </a:t>
            </a:r>
            <a:r>
              <a:rPr dirty="0" sz="1500" spc="15">
                <a:solidFill>
                  <a:srgbClr val="242424"/>
                </a:solidFill>
                <a:latin typeface="Calibri"/>
                <a:cs typeface="Calibri"/>
              </a:rPr>
              <a:t>100% </a:t>
            </a:r>
            <a:r>
              <a:rPr dirty="0" sz="1500" spc="-5">
                <a:solidFill>
                  <a:srgbClr val="242424"/>
                </a:solidFill>
                <a:latin typeface="Calibri"/>
                <a:cs typeface="Calibri"/>
              </a:rPr>
              <a:t>full </a:t>
            </a:r>
            <a:r>
              <a:rPr dirty="0" sz="1500" spc="5">
                <a:solidFill>
                  <a:srgbClr val="242424"/>
                </a:solidFill>
                <a:latin typeface="Calibri"/>
                <a:cs typeface="Calibri"/>
              </a:rPr>
              <a:t>function</a:t>
            </a:r>
            <a:r>
              <a:rPr dirty="0" sz="1500" spc="-6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500" spc="5">
                <a:solidFill>
                  <a:srgbClr val="242424"/>
                </a:solidFill>
                <a:latin typeface="Calibri"/>
                <a:cs typeface="Calibri"/>
              </a:rPr>
              <a:t>inspection.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3691" y="4899659"/>
            <a:ext cx="1746504" cy="6477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23975" y="4969255"/>
            <a:ext cx="2002155" cy="3606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10" b="1">
                <a:solidFill>
                  <a:srgbClr val="C00000"/>
                </a:solidFill>
                <a:latin typeface="Calibri"/>
                <a:cs typeface="Calibri"/>
              </a:rPr>
              <a:t>Controller</a:t>
            </a:r>
            <a:r>
              <a:rPr dirty="0" sz="2200" spc="-17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200" spc="-20" b="1">
                <a:solidFill>
                  <a:srgbClr val="C00000"/>
                </a:solidFill>
                <a:latin typeface="Calibri"/>
                <a:cs typeface="Calibri"/>
              </a:rPr>
              <a:t>Center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77086" y="5566613"/>
            <a:ext cx="1715135" cy="2946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750" spc="-15" b="1">
                <a:solidFill>
                  <a:srgbClr val="242424"/>
                </a:solidFill>
                <a:latin typeface="Calibri"/>
                <a:cs typeface="Calibri"/>
              </a:rPr>
              <a:t>Elevator</a:t>
            </a:r>
            <a:r>
              <a:rPr dirty="0" sz="1750" spc="-160" b="1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750" spc="-10" b="1">
                <a:solidFill>
                  <a:srgbClr val="242424"/>
                </a:solidFill>
                <a:latin typeface="Calibri"/>
                <a:cs typeface="Calibri"/>
              </a:rPr>
              <a:t>controller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73244" y="6027801"/>
            <a:ext cx="2830195" cy="960119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algn="just" marL="12700" marR="5080">
              <a:lnSpc>
                <a:spcPct val="102699"/>
              </a:lnSpc>
              <a:spcBef>
                <a:spcPts val="60"/>
              </a:spcBef>
            </a:pPr>
            <a:r>
              <a:rPr dirty="0" sz="1500" spc="70">
                <a:solidFill>
                  <a:srgbClr val="242424"/>
                </a:solidFill>
                <a:latin typeface="Calibri"/>
                <a:cs typeface="Calibri"/>
              </a:rPr>
              <a:t>Unit </a:t>
            </a:r>
            <a:r>
              <a:rPr dirty="0" sz="1500" spc="80">
                <a:solidFill>
                  <a:srgbClr val="242424"/>
                </a:solidFill>
                <a:latin typeface="Calibri"/>
                <a:cs typeface="Calibri"/>
              </a:rPr>
              <a:t>operation </a:t>
            </a:r>
            <a:r>
              <a:rPr dirty="0" sz="1500" spc="35">
                <a:solidFill>
                  <a:srgbClr val="242424"/>
                </a:solidFill>
                <a:latin typeface="Calibri"/>
                <a:cs typeface="Calibri"/>
              </a:rPr>
              <a:t>in </a:t>
            </a:r>
            <a:r>
              <a:rPr dirty="0" sz="1500" spc="90">
                <a:solidFill>
                  <a:srgbClr val="242424"/>
                </a:solidFill>
                <a:latin typeface="Calibri"/>
                <a:cs typeface="Calibri"/>
              </a:rPr>
              <a:t>pre-material  </a:t>
            </a:r>
            <a:r>
              <a:rPr dirty="0" sz="1500">
                <a:solidFill>
                  <a:srgbClr val="242424"/>
                </a:solidFill>
                <a:latin typeface="Calibri"/>
                <a:cs typeface="Calibri"/>
              </a:rPr>
              <a:t>configuration </a:t>
            </a:r>
            <a:r>
              <a:rPr dirty="0" sz="1500" spc="10">
                <a:solidFill>
                  <a:srgbClr val="242424"/>
                </a:solidFill>
                <a:latin typeface="Calibri"/>
                <a:cs typeface="Calibri"/>
              </a:rPr>
              <a:t>mode. </a:t>
            </a:r>
            <a:r>
              <a:rPr dirty="0" sz="1500" spc="5">
                <a:solidFill>
                  <a:srgbClr val="242424"/>
                </a:solidFill>
                <a:latin typeface="Calibri"/>
                <a:cs typeface="Calibri"/>
              </a:rPr>
              <a:t>The </a:t>
            </a:r>
            <a:r>
              <a:rPr dirty="0" sz="1500">
                <a:solidFill>
                  <a:srgbClr val="242424"/>
                </a:solidFill>
                <a:latin typeface="Calibri"/>
                <a:cs typeface="Calibri"/>
              </a:rPr>
              <a:t>workshop  </a:t>
            </a:r>
            <a:r>
              <a:rPr dirty="0" sz="1500" spc="15">
                <a:solidFill>
                  <a:srgbClr val="242424"/>
                </a:solidFill>
                <a:latin typeface="Calibri"/>
                <a:cs typeface="Calibri"/>
              </a:rPr>
              <a:t>has automatic </a:t>
            </a:r>
            <a:r>
              <a:rPr dirty="0" sz="1500" spc="25">
                <a:solidFill>
                  <a:srgbClr val="242424"/>
                </a:solidFill>
                <a:latin typeface="Calibri"/>
                <a:cs typeface="Calibri"/>
              </a:rPr>
              <a:t>simulation </a:t>
            </a:r>
            <a:r>
              <a:rPr dirty="0" sz="1500" spc="5">
                <a:solidFill>
                  <a:srgbClr val="242424"/>
                </a:solidFill>
                <a:latin typeface="Calibri"/>
                <a:cs typeface="Calibri"/>
              </a:rPr>
              <a:t>test </a:t>
            </a:r>
            <a:r>
              <a:rPr dirty="0" sz="1500" spc="15">
                <a:solidFill>
                  <a:srgbClr val="242424"/>
                </a:solidFill>
                <a:latin typeface="Calibri"/>
                <a:cs typeface="Calibri"/>
              </a:rPr>
              <a:t>and  </a:t>
            </a:r>
            <a:r>
              <a:rPr dirty="0" sz="1500" spc="10">
                <a:solidFill>
                  <a:srgbClr val="242424"/>
                </a:solidFill>
                <a:latin typeface="Calibri"/>
                <a:cs typeface="Calibri"/>
              </a:rPr>
              <a:t>100% </a:t>
            </a:r>
            <a:r>
              <a:rPr dirty="0" sz="1500" spc="5">
                <a:solidFill>
                  <a:srgbClr val="242424"/>
                </a:solidFill>
                <a:latin typeface="Calibri"/>
                <a:cs typeface="Calibri"/>
              </a:rPr>
              <a:t>full </a:t>
            </a:r>
            <a:r>
              <a:rPr dirty="0" sz="1500" spc="10">
                <a:solidFill>
                  <a:srgbClr val="242424"/>
                </a:solidFill>
                <a:latin typeface="Calibri"/>
                <a:cs typeface="Calibri"/>
              </a:rPr>
              <a:t>function</a:t>
            </a:r>
            <a:r>
              <a:rPr dirty="0" sz="1500" spc="-4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500" spc="5">
                <a:solidFill>
                  <a:srgbClr val="242424"/>
                </a:solidFill>
                <a:latin typeface="Calibri"/>
                <a:cs typeface="Calibri"/>
              </a:rPr>
              <a:t>inspection.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02377" y="5542279"/>
            <a:ext cx="1794510" cy="29464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750" spc="-10" b="1">
                <a:solidFill>
                  <a:srgbClr val="242424"/>
                </a:solidFill>
                <a:latin typeface="Calibri"/>
                <a:cs typeface="Calibri"/>
              </a:rPr>
              <a:t>Escalator</a:t>
            </a:r>
            <a:r>
              <a:rPr dirty="0" sz="1750" spc="-110" b="1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750" spc="-15" b="1">
                <a:solidFill>
                  <a:srgbClr val="242424"/>
                </a:solidFill>
                <a:latin typeface="Calibri"/>
                <a:cs typeface="Calibri"/>
              </a:rPr>
              <a:t>controller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519921" y="5968365"/>
            <a:ext cx="3880485" cy="1195070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algn="just" marL="12700" marR="5080">
              <a:lnSpc>
                <a:spcPct val="102699"/>
              </a:lnSpc>
              <a:spcBef>
                <a:spcPts val="60"/>
              </a:spcBef>
            </a:pPr>
            <a:r>
              <a:rPr dirty="0" sz="1500" spc="20">
                <a:solidFill>
                  <a:srgbClr val="242424"/>
                </a:solidFill>
                <a:latin typeface="Calibri"/>
                <a:cs typeface="Calibri"/>
              </a:rPr>
              <a:t>The workshop uses </a:t>
            </a:r>
            <a:r>
              <a:rPr dirty="0" sz="1500" spc="15">
                <a:solidFill>
                  <a:srgbClr val="242424"/>
                </a:solidFill>
                <a:latin typeface="Calibri"/>
                <a:cs typeface="Calibri"/>
              </a:rPr>
              <a:t>the ball flow </a:t>
            </a:r>
            <a:r>
              <a:rPr dirty="0" sz="1500" spc="25">
                <a:solidFill>
                  <a:srgbClr val="242424"/>
                </a:solidFill>
                <a:latin typeface="Calibri"/>
                <a:cs typeface="Calibri"/>
              </a:rPr>
              <a:t>line, </a:t>
            </a:r>
            <a:r>
              <a:rPr dirty="0" sz="1500" spc="20">
                <a:solidFill>
                  <a:srgbClr val="242424"/>
                </a:solidFill>
                <a:latin typeface="Calibri"/>
                <a:cs typeface="Calibri"/>
              </a:rPr>
              <a:t>the </a:t>
            </a:r>
            <a:r>
              <a:rPr dirty="0" sz="1500" spc="10">
                <a:solidFill>
                  <a:srgbClr val="242424"/>
                </a:solidFill>
                <a:latin typeface="Calibri"/>
                <a:cs typeface="Calibri"/>
              </a:rPr>
              <a:t>front  </a:t>
            </a:r>
            <a:r>
              <a:rPr dirty="0" sz="1500" spc="15">
                <a:solidFill>
                  <a:srgbClr val="242424"/>
                </a:solidFill>
                <a:latin typeface="Calibri"/>
                <a:cs typeface="Calibri"/>
              </a:rPr>
              <a:t>working </a:t>
            </a:r>
            <a:r>
              <a:rPr dirty="0" sz="1500" spc="5">
                <a:solidFill>
                  <a:srgbClr val="242424"/>
                </a:solidFill>
                <a:latin typeface="Calibri"/>
                <a:cs typeface="Calibri"/>
              </a:rPr>
              <a:t>platform </a:t>
            </a:r>
            <a:r>
              <a:rPr dirty="0" sz="1500" spc="15">
                <a:solidFill>
                  <a:srgbClr val="242424"/>
                </a:solidFill>
                <a:latin typeface="Calibri"/>
                <a:cs typeface="Calibri"/>
              </a:rPr>
              <a:t>and </a:t>
            </a:r>
            <a:r>
              <a:rPr dirty="0" sz="1500" spc="5">
                <a:solidFill>
                  <a:srgbClr val="242424"/>
                </a:solidFill>
                <a:latin typeface="Calibri"/>
                <a:cs typeface="Calibri"/>
              </a:rPr>
              <a:t>the </a:t>
            </a:r>
            <a:r>
              <a:rPr dirty="0" sz="1500">
                <a:solidFill>
                  <a:srgbClr val="242424"/>
                </a:solidFill>
                <a:latin typeface="Calibri"/>
                <a:cs typeface="Calibri"/>
              </a:rPr>
              <a:t>rear </a:t>
            </a:r>
            <a:r>
              <a:rPr dirty="0" sz="1500" spc="5">
                <a:solidFill>
                  <a:srgbClr val="242424"/>
                </a:solidFill>
                <a:latin typeface="Calibri"/>
                <a:cs typeface="Calibri"/>
              </a:rPr>
              <a:t>material </a:t>
            </a:r>
            <a:r>
              <a:rPr dirty="0" sz="1500" spc="-5">
                <a:solidFill>
                  <a:srgbClr val="242424"/>
                </a:solidFill>
                <a:latin typeface="Calibri"/>
                <a:cs typeface="Calibri"/>
              </a:rPr>
              <a:t>storage,  </a:t>
            </a:r>
            <a:r>
              <a:rPr dirty="0" sz="1500" spc="30">
                <a:solidFill>
                  <a:srgbClr val="242424"/>
                </a:solidFill>
                <a:latin typeface="Calibri"/>
                <a:cs typeface="Calibri"/>
              </a:rPr>
              <a:t>which </a:t>
            </a:r>
            <a:r>
              <a:rPr dirty="0" sz="1500" spc="20">
                <a:solidFill>
                  <a:srgbClr val="242424"/>
                </a:solidFill>
                <a:latin typeface="Calibri"/>
                <a:cs typeface="Calibri"/>
              </a:rPr>
              <a:t>reduces the </a:t>
            </a:r>
            <a:r>
              <a:rPr dirty="0" sz="1500" spc="30">
                <a:solidFill>
                  <a:srgbClr val="242424"/>
                </a:solidFill>
                <a:latin typeface="Calibri"/>
                <a:cs typeface="Calibri"/>
              </a:rPr>
              <a:t>material </a:t>
            </a:r>
            <a:r>
              <a:rPr dirty="0" sz="1500" spc="35">
                <a:solidFill>
                  <a:srgbClr val="242424"/>
                </a:solidFill>
                <a:latin typeface="Calibri"/>
                <a:cs typeface="Calibri"/>
              </a:rPr>
              <a:t>handling </a:t>
            </a:r>
            <a:r>
              <a:rPr dirty="0" sz="1500" spc="30">
                <a:solidFill>
                  <a:srgbClr val="242424"/>
                </a:solidFill>
                <a:latin typeface="Calibri"/>
                <a:cs typeface="Calibri"/>
              </a:rPr>
              <a:t>time </a:t>
            </a:r>
            <a:r>
              <a:rPr dirty="0" sz="1500" spc="25">
                <a:solidFill>
                  <a:srgbClr val="242424"/>
                </a:solidFill>
                <a:latin typeface="Calibri"/>
                <a:cs typeface="Calibri"/>
              </a:rPr>
              <a:t>and  has </a:t>
            </a:r>
            <a:r>
              <a:rPr dirty="0" sz="1500" spc="35">
                <a:solidFill>
                  <a:srgbClr val="242424"/>
                </a:solidFill>
                <a:latin typeface="Calibri"/>
                <a:cs typeface="Calibri"/>
              </a:rPr>
              <a:t>automatic simulation </a:t>
            </a:r>
            <a:r>
              <a:rPr dirty="0" sz="1500" spc="5">
                <a:solidFill>
                  <a:srgbClr val="242424"/>
                </a:solidFill>
                <a:latin typeface="Calibri"/>
                <a:cs typeface="Calibri"/>
              </a:rPr>
              <a:t>test </a:t>
            </a:r>
            <a:r>
              <a:rPr dirty="0" sz="1500" spc="15">
                <a:solidFill>
                  <a:srgbClr val="242424"/>
                </a:solidFill>
                <a:latin typeface="Calibri"/>
                <a:cs typeface="Calibri"/>
              </a:rPr>
              <a:t>as </a:t>
            </a:r>
            <a:r>
              <a:rPr dirty="0" sz="1500" spc="20">
                <a:solidFill>
                  <a:srgbClr val="242424"/>
                </a:solidFill>
                <a:latin typeface="Calibri"/>
                <a:cs typeface="Calibri"/>
              </a:rPr>
              <a:t>well </a:t>
            </a:r>
            <a:r>
              <a:rPr dirty="0" sz="1500" spc="10">
                <a:solidFill>
                  <a:srgbClr val="242424"/>
                </a:solidFill>
                <a:latin typeface="Calibri"/>
                <a:cs typeface="Calibri"/>
              </a:rPr>
              <a:t>as </a:t>
            </a:r>
            <a:r>
              <a:rPr dirty="0" sz="1500" spc="40">
                <a:solidFill>
                  <a:srgbClr val="242424"/>
                </a:solidFill>
                <a:latin typeface="Calibri"/>
                <a:cs typeface="Calibri"/>
              </a:rPr>
              <a:t>100%  </a:t>
            </a:r>
            <a:r>
              <a:rPr dirty="0" sz="1500" spc="5">
                <a:solidFill>
                  <a:srgbClr val="242424"/>
                </a:solidFill>
                <a:latin typeface="Calibri"/>
                <a:cs typeface="Calibri"/>
              </a:rPr>
              <a:t>full </a:t>
            </a:r>
            <a:r>
              <a:rPr dirty="0" sz="1500" spc="10">
                <a:solidFill>
                  <a:srgbClr val="242424"/>
                </a:solidFill>
                <a:latin typeface="Calibri"/>
                <a:cs typeface="Calibri"/>
              </a:rPr>
              <a:t>function</a:t>
            </a:r>
            <a:r>
              <a:rPr dirty="0" sz="1500" spc="-35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500" spc="5">
                <a:solidFill>
                  <a:srgbClr val="242424"/>
                </a:solidFill>
                <a:latin typeface="Calibri"/>
                <a:cs typeface="Calibri"/>
              </a:rPr>
              <a:t>inspection.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499218" y="5517260"/>
            <a:ext cx="1557655" cy="29464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750" b="1">
                <a:solidFill>
                  <a:srgbClr val="242424"/>
                </a:solidFill>
                <a:latin typeface="Calibri"/>
                <a:cs typeface="Calibri"/>
              </a:rPr>
              <a:t>Human</a:t>
            </a:r>
            <a:r>
              <a:rPr dirty="0" sz="1750" spc="-95" b="1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750" spc="-15" b="1">
                <a:solidFill>
                  <a:srgbClr val="242424"/>
                </a:solidFill>
                <a:latin typeface="Calibri"/>
                <a:cs typeface="Calibri"/>
              </a:rPr>
              <a:t>interface</a:t>
            </a:r>
            <a:endParaRPr sz="175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-1523" y="0"/>
            <a:ext cx="10666730" cy="5183505"/>
            <a:chOff x="-1523" y="0"/>
            <a:chExt cx="10666730" cy="5183505"/>
          </a:xfrm>
        </p:grpSpPr>
        <p:sp>
          <p:nvSpPr>
            <p:cNvPr id="12" name="object 12"/>
            <p:cNvSpPr/>
            <p:nvPr/>
          </p:nvSpPr>
          <p:spPr>
            <a:xfrm>
              <a:off x="10360152" y="4297705"/>
              <a:ext cx="304800" cy="885825"/>
            </a:xfrm>
            <a:custGeom>
              <a:avLst/>
              <a:gdLst/>
              <a:ahLst/>
              <a:cxnLst/>
              <a:rect l="l" t="t" r="r" b="b"/>
              <a:pathLst>
                <a:path w="304800" h="885825">
                  <a:moveTo>
                    <a:pt x="304482" y="0"/>
                  </a:moveTo>
                  <a:lnTo>
                    <a:pt x="0" y="0"/>
                  </a:lnTo>
                  <a:lnTo>
                    <a:pt x="0" y="885291"/>
                  </a:lnTo>
                  <a:lnTo>
                    <a:pt x="304482" y="885291"/>
                  </a:lnTo>
                  <a:lnTo>
                    <a:pt x="304482" y="0"/>
                  </a:lnTo>
                  <a:close/>
                </a:path>
              </a:pathLst>
            </a:custGeom>
            <a:solidFill>
              <a:srgbClr val="DC09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0483595" cy="481583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-1523" y="3136366"/>
              <a:ext cx="2454910" cy="731520"/>
            </a:xfrm>
            <a:custGeom>
              <a:avLst/>
              <a:gdLst/>
              <a:ahLst/>
              <a:cxnLst/>
              <a:rect l="l" t="t" r="r" b="b"/>
              <a:pathLst>
                <a:path w="2454910" h="731520">
                  <a:moveTo>
                    <a:pt x="2454656" y="0"/>
                  </a:moveTo>
                  <a:lnTo>
                    <a:pt x="0" y="0"/>
                  </a:lnTo>
                  <a:lnTo>
                    <a:pt x="0" y="731037"/>
                  </a:lnTo>
                  <a:lnTo>
                    <a:pt x="2454656" y="731037"/>
                  </a:lnTo>
                  <a:lnTo>
                    <a:pt x="2454656" y="0"/>
                  </a:lnTo>
                  <a:close/>
                </a:path>
              </a:pathLst>
            </a:custGeom>
            <a:solidFill>
              <a:srgbClr val="DA051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674623" y="3161791"/>
            <a:ext cx="1046480" cy="389890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350" spc="15">
                <a:solidFill>
                  <a:srgbClr val="FFFFFF"/>
                </a:solidFill>
              </a:rPr>
              <a:t>F</a:t>
            </a:r>
            <a:r>
              <a:rPr dirty="0" sz="2350" spc="25">
                <a:solidFill>
                  <a:srgbClr val="FFFFFF"/>
                </a:solidFill>
              </a:rPr>
              <a:t>a</a:t>
            </a:r>
            <a:r>
              <a:rPr dirty="0" sz="2350" spc="40">
                <a:solidFill>
                  <a:srgbClr val="FFFFFF"/>
                </a:solidFill>
              </a:rPr>
              <a:t>c</a:t>
            </a:r>
            <a:r>
              <a:rPr dirty="0" sz="2350" spc="25">
                <a:solidFill>
                  <a:srgbClr val="FFFFFF"/>
                </a:solidFill>
              </a:rPr>
              <a:t>tor</a:t>
            </a:r>
            <a:r>
              <a:rPr dirty="0" sz="2350" spc="15">
                <a:solidFill>
                  <a:srgbClr val="FFFFFF"/>
                </a:solidFill>
              </a:rPr>
              <a:t>y</a:t>
            </a:r>
            <a:endParaRPr sz="2350"/>
          </a:p>
        </p:txBody>
      </p:sp>
      <p:sp>
        <p:nvSpPr>
          <p:cNvPr id="16" name="object 16"/>
          <p:cNvSpPr/>
          <p:nvPr/>
        </p:nvSpPr>
        <p:spPr>
          <a:xfrm>
            <a:off x="355091" y="3689603"/>
            <a:ext cx="1670685" cy="315595"/>
          </a:xfrm>
          <a:custGeom>
            <a:avLst/>
            <a:gdLst/>
            <a:ahLst/>
            <a:cxnLst/>
            <a:rect l="l" t="t" r="r" b="b"/>
            <a:pathLst>
              <a:path w="1670685" h="315595">
                <a:moveTo>
                  <a:pt x="1670177" y="0"/>
                </a:moveTo>
                <a:lnTo>
                  <a:pt x="0" y="0"/>
                </a:lnTo>
                <a:lnTo>
                  <a:pt x="0" y="315467"/>
                </a:lnTo>
                <a:lnTo>
                  <a:pt x="1670177" y="315467"/>
                </a:lnTo>
                <a:lnTo>
                  <a:pt x="1670177" y="0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40155" cy="755903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5759" y="4041647"/>
            <a:ext cx="1303020" cy="67818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33729" y="4164329"/>
            <a:ext cx="3352800" cy="3606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15" b="1">
                <a:solidFill>
                  <a:srgbClr val="C00000"/>
                </a:solidFill>
                <a:latin typeface="Calibri"/>
                <a:cs typeface="Calibri"/>
              </a:rPr>
              <a:t>Motor </a:t>
            </a:r>
            <a:r>
              <a:rPr dirty="0" sz="2200" spc="-10" b="1">
                <a:solidFill>
                  <a:srgbClr val="C00000"/>
                </a:solidFill>
                <a:latin typeface="Calibri"/>
                <a:cs typeface="Calibri"/>
              </a:rPr>
              <a:t>Manufacturing</a:t>
            </a:r>
            <a:r>
              <a:rPr dirty="0" sz="2200" spc="-8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200" spc="-25" b="1">
                <a:solidFill>
                  <a:srgbClr val="C00000"/>
                </a:solidFill>
                <a:latin typeface="Calibri"/>
                <a:cs typeface="Calibri"/>
              </a:rPr>
              <a:t>Center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3455" y="5134483"/>
            <a:ext cx="4561840" cy="132334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>
                <a:latin typeface="Calibri"/>
                <a:cs typeface="Calibri"/>
              </a:rPr>
              <a:t>World's </a:t>
            </a:r>
            <a:r>
              <a:rPr dirty="0" sz="1500" spc="-5">
                <a:latin typeface="Calibri"/>
                <a:cs typeface="Calibri"/>
              </a:rPr>
              <a:t>largest </a:t>
            </a:r>
            <a:r>
              <a:rPr dirty="0" sz="1500" spc="10">
                <a:latin typeface="Calibri"/>
                <a:cs typeface="Calibri"/>
              </a:rPr>
              <a:t>gearless </a:t>
            </a:r>
            <a:r>
              <a:rPr dirty="0" sz="1500" spc="-5">
                <a:latin typeface="Calibri"/>
                <a:cs typeface="Calibri"/>
              </a:rPr>
              <a:t>traction </a:t>
            </a:r>
            <a:r>
              <a:rPr dirty="0" sz="1500" spc="10">
                <a:latin typeface="Calibri"/>
                <a:cs typeface="Calibri"/>
              </a:rPr>
              <a:t>machine </a:t>
            </a:r>
            <a:r>
              <a:rPr dirty="0" sz="1500" spc="5">
                <a:latin typeface="Calibri"/>
                <a:cs typeface="Calibri"/>
              </a:rPr>
              <a:t>production</a:t>
            </a:r>
            <a:r>
              <a:rPr dirty="0" sz="1500" spc="-60">
                <a:latin typeface="Calibri"/>
                <a:cs typeface="Calibri"/>
              </a:rPr>
              <a:t> </a:t>
            </a:r>
            <a:r>
              <a:rPr dirty="0" sz="1500" spc="5">
                <a:latin typeface="Calibri"/>
                <a:cs typeface="Calibri"/>
              </a:rPr>
              <a:t>base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500" spc="5">
                <a:latin typeface="Calibri"/>
                <a:cs typeface="Calibri"/>
              </a:rPr>
              <a:t>The global </a:t>
            </a:r>
            <a:r>
              <a:rPr dirty="0" sz="1500" spc="-5">
                <a:latin typeface="Calibri"/>
                <a:cs typeface="Calibri"/>
              </a:rPr>
              <a:t>market </a:t>
            </a:r>
            <a:r>
              <a:rPr dirty="0" sz="1500" spc="5">
                <a:latin typeface="Calibri"/>
                <a:cs typeface="Calibri"/>
              </a:rPr>
              <a:t>share:</a:t>
            </a:r>
            <a:r>
              <a:rPr dirty="0" sz="1500" spc="-20">
                <a:latin typeface="Calibri"/>
                <a:cs typeface="Calibri"/>
              </a:rPr>
              <a:t> </a:t>
            </a:r>
            <a:r>
              <a:rPr dirty="0" sz="1500" spc="15">
                <a:latin typeface="Calibri"/>
                <a:cs typeface="Calibri"/>
              </a:rPr>
              <a:t>20%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500" spc="10">
                <a:latin typeface="Calibri"/>
                <a:cs typeface="Calibri"/>
              </a:rPr>
              <a:t>On </a:t>
            </a:r>
            <a:r>
              <a:rPr dirty="0" sz="1500" spc="-20">
                <a:latin typeface="Calibri"/>
                <a:cs typeface="Calibri"/>
              </a:rPr>
              <a:t>average, </a:t>
            </a:r>
            <a:r>
              <a:rPr dirty="0" sz="1500" spc="5">
                <a:latin typeface="Calibri"/>
                <a:cs typeface="Calibri"/>
              </a:rPr>
              <a:t>1 in </a:t>
            </a:r>
            <a:r>
              <a:rPr dirty="0" sz="1500" spc="10">
                <a:latin typeface="Calibri"/>
                <a:cs typeface="Calibri"/>
              </a:rPr>
              <a:t>every </a:t>
            </a:r>
            <a:r>
              <a:rPr dirty="0" sz="1500" spc="5">
                <a:latin typeface="Calibri"/>
                <a:cs typeface="Calibri"/>
              </a:rPr>
              <a:t>5 </a:t>
            </a:r>
            <a:r>
              <a:rPr dirty="0" sz="1500" spc="-10">
                <a:latin typeface="Calibri"/>
                <a:cs typeface="Calibri"/>
              </a:rPr>
              <a:t>elevators </a:t>
            </a:r>
            <a:r>
              <a:rPr dirty="0" sz="1500">
                <a:latin typeface="Calibri"/>
                <a:cs typeface="Calibri"/>
              </a:rPr>
              <a:t>is</a:t>
            </a:r>
            <a:r>
              <a:rPr dirty="0" sz="1500" spc="65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used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64052" y="652271"/>
            <a:ext cx="2476500" cy="2459736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-1523" y="0"/>
            <a:ext cx="1000760" cy="320040"/>
          </a:xfrm>
          <a:custGeom>
            <a:avLst/>
            <a:gdLst/>
            <a:ahLst/>
            <a:cxnLst/>
            <a:rect l="l" t="t" r="r" b="b"/>
            <a:pathLst>
              <a:path w="1000760" h="320040">
                <a:moveTo>
                  <a:pt x="1000226" y="0"/>
                </a:moveTo>
                <a:lnTo>
                  <a:pt x="0" y="0"/>
                </a:lnTo>
                <a:lnTo>
                  <a:pt x="0" y="319976"/>
                </a:lnTo>
                <a:lnTo>
                  <a:pt x="1000226" y="319976"/>
                </a:lnTo>
                <a:lnTo>
                  <a:pt x="1000226" y="0"/>
                </a:lnTo>
                <a:close/>
              </a:path>
            </a:pathLst>
          </a:custGeom>
          <a:solidFill>
            <a:srgbClr val="DC091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" name="object 8"/>
          <p:cNvGrpSpPr/>
          <p:nvPr/>
        </p:nvGrpSpPr>
        <p:grpSpPr>
          <a:xfrm>
            <a:off x="6099047" y="0"/>
            <a:ext cx="7341234" cy="6732905"/>
            <a:chOff x="6099047" y="0"/>
            <a:chExt cx="7341234" cy="6732905"/>
          </a:xfrm>
        </p:grpSpPr>
        <p:sp>
          <p:nvSpPr>
            <p:cNvPr id="9" name="object 9"/>
            <p:cNvSpPr/>
            <p:nvPr/>
          </p:nvSpPr>
          <p:spPr>
            <a:xfrm>
              <a:off x="7758683" y="0"/>
              <a:ext cx="4037965" cy="4061460"/>
            </a:xfrm>
            <a:custGeom>
              <a:avLst/>
              <a:gdLst/>
              <a:ahLst/>
              <a:cxnLst/>
              <a:rect l="l" t="t" r="r" b="b"/>
              <a:pathLst>
                <a:path w="4037965" h="4061460">
                  <a:moveTo>
                    <a:pt x="4037964" y="0"/>
                  </a:moveTo>
                  <a:lnTo>
                    <a:pt x="0" y="0"/>
                  </a:lnTo>
                  <a:lnTo>
                    <a:pt x="0" y="4061460"/>
                  </a:lnTo>
                  <a:lnTo>
                    <a:pt x="4037964" y="4061460"/>
                  </a:lnTo>
                  <a:lnTo>
                    <a:pt x="4037964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1432032" y="6022276"/>
              <a:ext cx="2008505" cy="709295"/>
            </a:xfrm>
            <a:custGeom>
              <a:avLst/>
              <a:gdLst/>
              <a:ahLst/>
              <a:cxnLst/>
              <a:rect l="l" t="t" r="r" b="b"/>
              <a:pathLst>
                <a:path w="2008505" h="709295">
                  <a:moveTo>
                    <a:pt x="2008124" y="0"/>
                  </a:moveTo>
                  <a:lnTo>
                    <a:pt x="0" y="0"/>
                  </a:lnTo>
                  <a:lnTo>
                    <a:pt x="0" y="708914"/>
                  </a:lnTo>
                  <a:lnTo>
                    <a:pt x="2008124" y="708914"/>
                  </a:lnTo>
                  <a:lnTo>
                    <a:pt x="2008124" y="0"/>
                  </a:lnTo>
                  <a:close/>
                </a:path>
              </a:pathLst>
            </a:custGeom>
            <a:solidFill>
              <a:srgbClr val="DC09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9047" y="2345436"/>
              <a:ext cx="7341108" cy="3976116"/>
            </a:xfrm>
            <a:prstGeom prst="rect">
              <a:avLst/>
            </a:prstGeom>
          </p:spPr>
        </p:pic>
      </p:grpSp>
      <p:sp>
        <p:nvSpPr>
          <p:cNvPr id="12" name="object 12"/>
          <p:cNvSpPr/>
          <p:nvPr/>
        </p:nvSpPr>
        <p:spPr>
          <a:xfrm>
            <a:off x="-1523" y="3136366"/>
            <a:ext cx="2454910" cy="731520"/>
          </a:xfrm>
          <a:custGeom>
            <a:avLst/>
            <a:gdLst/>
            <a:ahLst/>
            <a:cxnLst/>
            <a:rect l="l" t="t" r="r" b="b"/>
            <a:pathLst>
              <a:path w="2454910" h="731520">
                <a:moveTo>
                  <a:pt x="2454656" y="0"/>
                </a:moveTo>
                <a:lnTo>
                  <a:pt x="0" y="0"/>
                </a:lnTo>
                <a:lnTo>
                  <a:pt x="0" y="731037"/>
                </a:lnTo>
                <a:lnTo>
                  <a:pt x="2454656" y="731037"/>
                </a:lnTo>
                <a:lnTo>
                  <a:pt x="2454656" y="0"/>
                </a:lnTo>
                <a:close/>
              </a:path>
            </a:pathLst>
          </a:custGeom>
          <a:solidFill>
            <a:srgbClr val="DA05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674623" y="3161791"/>
            <a:ext cx="1046480" cy="389890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350" spc="15">
                <a:solidFill>
                  <a:srgbClr val="FFFFFF"/>
                </a:solidFill>
              </a:rPr>
              <a:t>F</a:t>
            </a:r>
            <a:r>
              <a:rPr dirty="0" sz="2350" spc="25">
                <a:solidFill>
                  <a:srgbClr val="FFFFFF"/>
                </a:solidFill>
              </a:rPr>
              <a:t>a</a:t>
            </a:r>
            <a:r>
              <a:rPr dirty="0" sz="2350" spc="40">
                <a:solidFill>
                  <a:srgbClr val="FFFFFF"/>
                </a:solidFill>
              </a:rPr>
              <a:t>c</a:t>
            </a:r>
            <a:r>
              <a:rPr dirty="0" sz="2350" spc="25">
                <a:solidFill>
                  <a:srgbClr val="FFFFFF"/>
                </a:solidFill>
              </a:rPr>
              <a:t>tor</a:t>
            </a:r>
            <a:r>
              <a:rPr dirty="0" sz="2350" spc="15">
                <a:solidFill>
                  <a:srgbClr val="FFFFFF"/>
                </a:solidFill>
              </a:rPr>
              <a:t>y</a:t>
            </a:r>
            <a:endParaRPr sz="2350"/>
          </a:p>
        </p:txBody>
      </p:sp>
      <p:sp>
        <p:nvSpPr>
          <p:cNvPr id="14" name="object 14"/>
          <p:cNvSpPr/>
          <p:nvPr/>
        </p:nvSpPr>
        <p:spPr>
          <a:xfrm>
            <a:off x="355091" y="3689603"/>
            <a:ext cx="1670685" cy="315595"/>
          </a:xfrm>
          <a:custGeom>
            <a:avLst/>
            <a:gdLst/>
            <a:ahLst/>
            <a:cxnLst/>
            <a:rect l="l" t="t" r="r" b="b"/>
            <a:pathLst>
              <a:path w="1670685" h="315595">
                <a:moveTo>
                  <a:pt x="1670177" y="0"/>
                </a:moveTo>
                <a:lnTo>
                  <a:pt x="0" y="0"/>
                </a:lnTo>
                <a:lnTo>
                  <a:pt x="0" y="315467"/>
                </a:lnTo>
                <a:lnTo>
                  <a:pt x="1670177" y="315467"/>
                </a:lnTo>
                <a:lnTo>
                  <a:pt x="1670177" y="0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40155" cy="755903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434340" y="5935116"/>
            <a:ext cx="487045" cy="1289685"/>
          </a:xfrm>
          <a:custGeom>
            <a:avLst/>
            <a:gdLst/>
            <a:ahLst/>
            <a:cxnLst/>
            <a:rect l="l" t="t" r="r" b="b"/>
            <a:pathLst>
              <a:path w="487044" h="1289684">
                <a:moveTo>
                  <a:pt x="486689" y="0"/>
                </a:moveTo>
                <a:lnTo>
                  <a:pt x="0" y="0"/>
                </a:lnTo>
                <a:lnTo>
                  <a:pt x="0" y="1289685"/>
                </a:lnTo>
                <a:lnTo>
                  <a:pt x="486689" y="1289685"/>
                </a:lnTo>
                <a:lnTo>
                  <a:pt x="486689" y="0"/>
                </a:lnTo>
                <a:close/>
              </a:path>
            </a:pathLst>
          </a:custGeom>
          <a:solidFill>
            <a:srgbClr val="DC091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7221219" y="0"/>
            <a:ext cx="1708150" cy="4026535"/>
            <a:chOff x="7221219" y="0"/>
            <a:chExt cx="1708150" cy="4026535"/>
          </a:xfrm>
        </p:grpSpPr>
        <p:sp>
          <p:nvSpPr>
            <p:cNvPr id="5" name="object 5"/>
            <p:cNvSpPr/>
            <p:nvPr/>
          </p:nvSpPr>
          <p:spPr>
            <a:xfrm>
              <a:off x="7221219" y="0"/>
              <a:ext cx="487045" cy="3512820"/>
            </a:xfrm>
            <a:custGeom>
              <a:avLst/>
              <a:gdLst/>
              <a:ahLst/>
              <a:cxnLst/>
              <a:rect l="l" t="t" r="r" b="b"/>
              <a:pathLst>
                <a:path w="487045" h="3512820">
                  <a:moveTo>
                    <a:pt x="486689" y="0"/>
                  </a:moveTo>
                  <a:lnTo>
                    <a:pt x="0" y="0"/>
                  </a:lnTo>
                  <a:lnTo>
                    <a:pt x="0" y="3512566"/>
                  </a:lnTo>
                  <a:lnTo>
                    <a:pt x="486689" y="3512566"/>
                  </a:lnTo>
                  <a:lnTo>
                    <a:pt x="486689" y="0"/>
                  </a:lnTo>
                  <a:close/>
                </a:path>
              </a:pathLst>
            </a:custGeom>
            <a:solidFill>
              <a:srgbClr val="DC09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8015" y="3346704"/>
              <a:ext cx="1181100" cy="678179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8823959" y="4273296"/>
            <a:ext cx="156845" cy="159385"/>
          </a:xfrm>
          <a:custGeom>
            <a:avLst/>
            <a:gdLst/>
            <a:ahLst/>
            <a:cxnLst/>
            <a:rect l="l" t="t" r="r" b="b"/>
            <a:pathLst>
              <a:path w="156845" h="159385">
                <a:moveTo>
                  <a:pt x="156806" y="0"/>
                </a:moveTo>
                <a:lnTo>
                  <a:pt x="0" y="0"/>
                </a:lnTo>
                <a:lnTo>
                  <a:pt x="0" y="159384"/>
                </a:lnTo>
                <a:lnTo>
                  <a:pt x="156806" y="159384"/>
                </a:lnTo>
                <a:lnTo>
                  <a:pt x="156806" y="0"/>
                </a:lnTo>
                <a:close/>
              </a:path>
            </a:pathLst>
          </a:custGeom>
          <a:solidFill>
            <a:srgbClr val="DC09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7715757" y="3470529"/>
            <a:ext cx="5227955" cy="1284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2200" spc="-10" b="1">
                <a:solidFill>
                  <a:srgbClr val="C00000"/>
                </a:solidFill>
                <a:latin typeface="Calibri"/>
                <a:cs typeface="Calibri"/>
              </a:rPr>
              <a:t>Door </a:t>
            </a:r>
            <a:r>
              <a:rPr dirty="0" sz="2200" spc="-30" b="1">
                <a:solidFill>
                  <a:srgbClr val="C00000"/>
                </a:solidFill>
                <a:latin typeface="Calibri"/>
                <a:cs typeface="Calibri"/>
              </a:rPr>
              <a:t>Operator </a:t>
            </a:r>
            <a:r>
              <a:rPr dirty="0" sz="2200" spc="-10" b="1">
                <a:solidFill>
                  <a:srgbClr val="C00000"/>
                </a:solidFill>
                <a:latin typeface="Calibri"/>
                <a:cs typeface="Calibri"/>
              </a:rPr>
              <a:t>Manufacturing</a:t>
            </a:r>
            <a:r>
              <a:rPr dirty="0" sz="2200" spc="4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200" spc="-25" b="1">
                <a:solidFill>
                  <a:srgbClr val="C00000"/>
                </a:solidFill>
                <a:latin typeface="Calibri"/>
                <a:cs typeface="Calibri"/>
              </a:rPr>
              <a:t>Center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250">
              <a:latin typeface="Calibri"/>
              <a:cs typeface="Calibri"/>
            </a:endParaRPr>
          </a:p>
          <a:p>
            <a:pPr marL="1369060">
              <a:lnSpc>
                <a:spcPct val="100000"/>
              </a:lnSpc>
            </a:pPr>
            <a:r>
              <a:rPr dirty="0" sz="1500" spc="5">
                <a:latin typeface="Calibri"/>
                <a:cs typeface="Calibri"/>
              </a:rPr>
              <a:t>National</a:t>
            </a:r>
            <a:r>
              <a:rPr dirty="0" sz="1500" spc="-25">
                <a:latin typeface="Calibri"/>
                <a:cs typeface="Calibri"/>
              </a:rPr>
              <a:t> </a:t>
            </a:r>
            <a:r>
              <a:rPr dirty="0" sz="1500" spc="5">
                <a:latin typeface="Calibri"/>
                <a:cs typeface="Calibri"/>
              </a:rPr>
              <a:t>laboratory</a:t>
            </a:r>
            <a:endParaRPr sz="15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915"/>
              </a:spcBef>
            </a:pPr>
            <a:r>
              <a:rPr dirty="0" sz="1500" spc="5">
                <a:latin typeface="Calibri"/>
                <a:cs typeface="Calibri"/>
              </a:rPr>
              <a:t>The most </a:t>
            </a:r>
            <a:r>
              <a:rPr dirty="0" sz="1500" spc="-5">
                <a:latin typeface="Calibri"/>
                <a:cs typeface="Calibri"/>
              </a:rPr>
              <a:t>professional </a:t>
            </a:r>
            <a:r>
              <a:rPr dirty="0" sz="1500" spc="5">
                <a:latin typeface="Calibri"/>
                <a:cs typeface="Calibri"/>
              </a:rPr>
              <a:t>door </a:t>
            </a:r>
            <a:r>
              <a:rPr dirty="0" sz="1500" spc="-20">
                <a:latin typeface="Calibri"/>
                <a:cs typeface="Calibri"/>
              </a:rPr>
              <a:t>system </a:t>
            </a:r>
            <a:r>
              <a:rPr dirty="0" sz="1500" spc="10">
                <a:latin typeface="Calibri"/>
                <a:cs typeface="Calibri"/>
              </a:rPr>
              <a:t>solution </a:t>
            </a:r>
            <a:r>
              <a:rPr dirty="0" sz="1500">
                <a:latin typeface="Calibri"/>
                <a:cs typeface="Calibri"/>
              </a:rPr>
              <a:t>manufacturer </a:t>
            </a:r>
            <a:r>
              <a:rPr dirty="0" sz="1500" spc="5">
                <a:latin typeface="Calibri"/>
                <a:cs typeface="Calibri"/>
              </a:rPr>
              <a:t>in</a:t>
            </a:r>
            <a:r>
              <a:rPr dirty="0" sz="1500" spc="110">
                <a:latin typeface="Calibri"/>
                <a:cs typeface="Calibri"/>
              </a:rPr>
              <a:t> </a:t>
            </a:r>
            <a:r>
              <a:rPr dirty="0" sz="1500" spc="10">
                <a:latin typeface="Calibri"/>
                <a:cs typeface="Calibri"/>
              </a:rPr>
              <a:t>China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431023" y="4614646"/>
            <a:ext cx="156845" cy="155575"/>
          </a:xfrm>
          <a:custGeom>
            <a:avLst/>
            <a:gdLst/>
            <a:ahLst/>
            <a:cxnLst/>
            <a:rect l="l" t="t" r="r" b="b"/>
            <a:pathLst>
              <a:path w="156845" h="155575">
                <a:moveTo>
                  <a:pt x="156806" y="0"/>
                </a:moveTo>
                <a:lnTo>
                  <a:pt x="0" y="0"/>
                </a:lnTo>
                <a:lnTo>
                  <a:pt x="0" y="154965"/>
                </a:lnTo>
                <a:lnTo>
                  <a:pt x="156806" y="154965"/>
                </a:lnTo>
                <a:lnTo>
                  <a:pt x="156806" y="0"/>
                </a:lnTo>
                <a:close/>
              </a:path>
            </a:pathLst>
          </a:custGeom>
          <a:solidFill>
            <a:srgbClr val="DC0913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90059" y="5126734"/>
            <a:ext cx="5995416" cy="2432302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-1523" y="0"/>
            <a:ext cx="7225665" cy="4244340"/>
            <a:chOff x="-1523" y="0"/>
            <a:chExt cx="7225665" cy="424434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26820" y="0"/>
              <a:ext cx="5996939" cy="424433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-1523" y="3136366"/>
              <a:ext cx="2454910" cy="731520"/>
            </a:xfrm>
            <a:custGeom>
              <a:avLst/>
              <a:gdLst/>
              <a:ahLst/>
              <a:cxnLst/>
              <a:rect l="l" t="t" r="r" b="b"/>
              <a:pathLst>
                <a:path w="2454910" h="731520">
                  <a:moveTo>
                    <a:pt x="2454656" y="0"/>
                  </a:moveTo>
                  <a:lnTo>
                    <a:pt x="0" y="0"/>
                  </a:lnTo>
                  <a:lnTo>
                    <a:pt x="0" y="731037"/>
                  </a:lnTo>
                  <a:lnTo>
                    <a:pt x="2454656" y="731037"/>
                  </a:lnTo>
                  <a:lnTo>
                    <a:pt x="2454656" y="0"/>
                  </a:lnTo>
                  <a:close/>
                </a:path>
              </a:pathLst>
            </a:custGeom>
            <a:solidFill>
              <a:srgbClr val="DA051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674623" y="3161791"/>
            <a:ext cx="1046480" cy="389890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350" spc="15">
                <a:solidFill>
                  <a:srgbClr val="FFFFFF"/>
                </a:solidFill>
              </a:rPr>
              <a:t>F</a:t>
            </a:r>
            <a:r>
              <a:rPr dirty="0" sz="2350" spc="25">
                <a:solidFill>
                  <a:srgbClr val="FFFFFF"/>
                </a:solidFill>
              </a:rPr>
              <a:t>a</a:t>
            </a:r>
            <a:r>
              <a:rPr dirty="0" sz="2350" spc="40">
                <a:solidFill>
                  <a:srgbClr val="FFFFFF"/>
                </a:solidFill>
              </a:rPr>
              <a:t>c</a:t>
            </a:r>
            <a:r>
              <a:rPr dirty="0" sz="2350" spc="25">
                <a:solidFill>
                  <a:srgbClr val="FFFFFF"/>
                </a:solidFill>
              </a:rPr>
              <a:t>tor</a:t>
            </a:r>
            <a:r>
              <a:rPr dirty="0" sz="2350" spc="15">
                <a:solidFill>
                  <a:srgbClr val="FFFFFF"/>
                </a:solidFill>
              </a:rPr>
              <a:t>y</a:t>
            </a:r>
            <a:endParaRPr sz="2350"/>
          </a:p>
        </p:txBody>
      </p:sp>
      <p:sp>
        <p:nvSpPr>
          <p:cNvPr id="15" name="object 15"/>
          <p:cNvSpPr/>
          <p:nvPr/>
        </p:nvSpPr>
        <p:spPr>
          <a:xfrm>
            <a:off x="355091" y="3689603"/>
            <a:ext cx="1670685" cy="315595"/>
          </a:xfrm>
          <a:custGeom>
            <a:avLst/>
            <a:gdLst/>
            <a:ahLst/>
            <a:cxnLst/>
            <a:rect l="l" t="t" r="r" b="b"/>
            <a:pathLst>
              <a:path w="1670685" h="315595">
                <a:moveTo>
                  <a:pt x="1670177" y="0"/>
                </a:moveTo>
                <a:lnTo>
                  <a:pt x="0" y="0"/>
                </a:lnTo>
                <a:lnTo>
                  <a:pt x="0" y="315467"/>
                </a:lnTo>
                <a:lnTo>
                  <a:pt x="1670177" y="315467"/>
                </a:lnTo>
                <a:lnTo>
                  <a:pt x="1670177" y="0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40155" cy="755903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1523" y="0"/>
            <a:ext cx="13441680" cy="5892165"/>
            <a:chOff x="-1523" y="0"/>
            <a:chExt cx="13441680" cy="5892165"/>
          </a:xfrm>
        </p:grpSpPr>
        <p:sp>
          <p:nvSpPr>
            <p:cNvPr id="4" name="object 4"/>
            <p:cNvSpPr/>
            <p:nvPr/>
          </p:nvSpPr>
          <p:spPr>
            <a:xfrm>
              <a:off x="13168884" y="3619499"/>
              <a:ext cx="271145" cy="2270760"/>
            </a:xfrm>
            <a:custGeom>
              <a:avLst/>
              <a:gdLst/>
              <a:ahLst/>
              <a:cxnLst/>
              <a:rect l="l" t="t" r="r" b="b"/>
              <a:pathLst>
                <a:path w="271144" h="2270760">
                  <a:moveTo>
                    <a:pt x="270789" y="0"/>
                  </a:moveTo>
                  <a:lnTo>
                    <a:pt x="0" y="0"/>
                  </a:lnTo>
                  <a:lnTo>
                    <a:pt x="0" y="2270760"/>
                  </a:lnTo>
                  <a:lnTo>
                    <a:pt x="270789" y="2270760"/>
                  </a:lnTo>
                  <a:lnTo>
                    <a:pt x="270789" y="0"/>
                  </a:lnTo>
                  <a:close/>
                </a:path>
              </a:pathLst>
            </a:custGeom>
            <a:solidFill>
              <a:srgbClr val="DC09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3440155" cy="466953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-1523" y="0"/>
              <a:ext cx="373380" cy="986155"/>
            </a:xfrm>
            <a:custGeom>
              <a:avLst/>
              <a:gdLst/>
              <a:ahLst/>
              <a:cxnLst/>
              <a:rect l="l" t="t" r="r" b="b"/>
              <a:pathLst>
                <a:path w="373380" h="986155">
                  <a:moveTo>
                    <a:pt x="373380" y="0"/>
                  </a:moveTo>
                  <a:lnTo>
                    <a:pt x="0" y="0"/>
                  </a:lnTo>
                  <a:lnTo>
                    <a:pt x="0" y="985710"/>
                  </a:lnTo>
                  <a:lnTo>
                    <a:pt x="373380" y="985710"/>
                  </a:lnTo>
                  <a:lnTo>
                    <a:pt x="373380" y="0"/>
                  </a:lnTo>
                  <a:close/>
                </a:path>
              </a:pathLst>
            </a:custGeom>
            <a:solidFill>
              <a:srgbClr val="DC09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35836" y="4767071"/>
              <a:ext cx="1182624" cy="679704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182748" y="4932679"/>
            <a:ext cx="5023485" cy="3606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25" b="1">
                <a:solidFill>
                  <a:srgbClr val="0D0D0D"/>
                </a:solidFill>
                <a:latin typeface="Calibri"/>
                <a:cs typeface="Calibri"/>
              </a:rPr>
              <a:t>Intelligent </a:t>
            </a:r>
            <a:r>
              <a:rPr dirty="0" sz="2200" spc="-10" b="1">
                <a:solidFill>
                  <a:srgbClr val="0D0D0D"/>
                </a:solidFill>
                <a:latin typeface="Calibri"/>
                <a:cs typeface="Calibri"/>
              </a:rPr>
              <a:t>Manufacturing Command</a:t>
            </a:r>
            <a:r>
              <a:rPr dirty="0" sz="2200" spc="-75" b="1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dirty="0" sz="2200" spc="-25" b="1">
                <a:solidFill>
                  <a:srgbClr val="0D0D0D"/>
                </a:solidFill>
                <a:latin typeface="Calibri"/>
                <a:cs typeface="Calibri"/>
              </a:rPr>
              <a:t>Center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31007" y="5709920"/>
            <a:ext cx="2602865" cy="1237615"/>
          </a:xfrm>
          <a:prstGeom prst="rect">
            <a:avLst/>
          </a:prstGeom>
        </p:spPr>
        <p:txBody>
          <a:bodyPr wrap="square" lIns="0" tIns="117475" rIns="0" bIns="0" rtlCol="0" vert="horz">
            <a:spAutoFit/>
          </a:bodyPr>
          <a:lstStyle/>
          <a:p>
            <a:pPr marL="326390" indent="-314325">
              <a:lnSpc>
                <a:spcPct val="100000"/>
              </a:lnSpc>
              <a:spcBef>
                <a:spcPts val="925"/>
              </a:spcBef>
              <a:buClr>
                <a:srgbClr val="DC0913"/>
              </a:buClr>
              <a:buFont typeface="Wingdings"/>
              <a:buChar char=""/>
              <a:tabLst>
                <a:tab pos="326390" algn="l"/>
                <a:tab pos="327025" algn="l"/>
              </a:tabLst>
            </a:pPr>
            <a:r>
              <a:rPr dirty="0" sz="1300" spc="-10">
                <a:solidFill>
                  <a:srgbClr val="0D0D0D"/>
                </a:solidFill>
                <a:latin typeface="Calibri"/>
                <a:cs typeface="Calibri"/>
              </a:rPr>
              <a:t>Contract </a:t>
            </a:r>
            <a:r>
              <a:rPr dirty="0" sz="1300" spc="-5">
                <a:solidFill>
                  <a:srgbClr val="0D0D0D"/>
                </a:solidFill>
                <a:latin typeface="Calibri"/>
                <a:cs typeface="Calibri"/>
              </a:rPr>
              <a:t>scheduling</a:t>
            </a:r>
            <a:r>
              <a:rPr dirty="0" sz="1300" spc="-55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0D0D0D"/>
                </a:solidFill>
                <a:latin typeface="Calibri"/>
                <a:cs typeface="Calibri"/>
              </a:rPr>
              <a:t>requirements</a:t>
            </a:r>
            <a:endParaRPr sz="1300">
              <a:latin typeface="Calibri"/>
              <a:cs typeface="Calibri"/>
            </a:endParaRPr>
          </a:p>
          <a:p>
            <a:pPr marL="326390" indent="-314325">
              <a:lnSpc>
                <a:spcPct val="100000"/>
              </a:lnSpc>
              <a:spcBef>
                <a:spcPts val="825"/>
              </a:spcBef>
              <a:buClr>
                <a:srgbClr val="DC0913"/>
              </a:buClr>
              <a:buFont typeface="Wingdings"/>
              <a:buChar char=""/>
              <a:tabLst>
                <a:tab pos="326390" algn="l"/>
                <a:tab pos="327025" algn="l"/>
              </a:tabLst>
            </a:pPr>
            <a:r>
              <a:rPr dirty="0" sz="1300" spc="-15">
                <a:solidFill>
                  <a:srgbClr val="0D0D0D"/>
                </a:solidFill>
                <a:latin typeface="Calibri"/>
                <a:cs typeface="Calibri"/>
              </a:rPr>
              <a:t>Technology </a:t>
            </a:r>
            <a:r>
              <a:rPr dirty="0" sz="1300" spc="-10">
                <a:solidFill>
                  <a:srgbClr val="0D0D0D"/>
                </a:solidFill>
                <a:latin typeface="Calibri"/>
                <a:cs typeface="Calibri"/>
              </a:rPr>
              <a:t>release status</a:t>
            </a:r>
            <a:endParaRPr sz="1300">
              <a:latin typeface="Calibri"/>
              <a:cs typeface="Calibri"/>
            </a:endParaRPr>
          </a:p>
          <a:p>
            <a:pPr marL="326390" indent="-314325">
              <a:lnSpc>
                <a:spcPct val="100000"/>
              </a:lnSpc>
              <a:spcBef>
                <a:spcPts val="815"/>
              </a:spcBef>
              <a:buClr>
                <a:srgbClr val="DC0913"/>
              </a:buClr>
              <a:buFont typeface="Wingdings"/>
              <a:buChar char=""/>
              <a:tabLst>
                <a:tab pos="326390" algn="l"/>
                <a:tab pos="327025" algn="l"/>
              </a:tabLst>
            </a:pPr>
            <a:r>
              <a:rPr dirty="0" sz="1300" spc="-10">
                <a:solidFill>
                  <a:srgbClr val="0D0D0D"/>
                </a:solidFill>
                <a:latin typeface="Calibri"/>
                <a:cs typeface="Calibri"/>
              </a:rPr>
              <a:t>Material arrival</a:t>
            </a:r>
            <a:r>
              <a:rPr dirty="0" sz="1300" spc="75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0D0D0D"/>
                </a:solidFill>
                <a:latin typeface="Calibri"/>
                <a:cs typeface="Calibri"/>
              </a:rPr>
              <a:t>status</a:t>
            </a:r>
            <a:endParaRPr sz="1300">
              <a:latin typeface="Calibri"/>
              <a:cs typeface="Calibri"/>
            </a:endParaRPr>
          </a:p>
          <a:p>
            <a:pPr marL="326390" indent="-314325">
              <a:lnSpc>
                <a:spcPct val="100000"/>
              </a:lnSpc>
              <a:spcBef>
                <a:spcPts val="830"/>
              </a:spcBef>
              <a:buClr>
                <a:srgbClr val="DC0913"/>
              </a:buClr>
              <a:buFont typeface="Wingdings"/>
              <a:buChar char=""/>
              <a:tabLst>
                <a:tab pos="326390" algn="l"/>
                <a:tab pos="327025" algn="l"/>
              </a:tabLst>
            </a:pPr>
            <a:r>
              <a:rPr dirty="0" sz="1300" spc="-10">
                <a:solidFill>
                  <a:srgbClr val="0D0D0D"/>
                </a:solidFill>
                <a:latin typeface="Calibri"/>
                <a:cs typeface="Calibri"/>
              </a:rPr>
              <a:t>Parts production</a:t>
            </a:r>
            <a:r>
              <a:rPr dirty="0" sz="1300" spc="-5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0D0D0D"/>
                </a:solidFill>
                <a:latin typeface="Calibri"/>
                <a:cs typeface="Calibri"/>
              </a:rPr>
              <a:t>process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759065" y="5709920"/>
            <a:ext cx="2184400" cy="1237615"/>
          </a:xfrm>
          <a:prstGeom prst="rect">
            <a:avLst/>
          </a:prstGeom>
        </p:spPr>
        <p:txBody>
          <a:bodyPr wrap="square" lIns="0" tIns="117475" rIns="0" bIns="0" rtlCol="0" vert="horz">
            <a:spAutoFit/>
          </a:bodyPr>
          <a:lstStyle/>
          <a:p>
            <a:pPr marL="329565" indent="-317500">
              <a:lnSpc>
                <a:spcPct val="100000"/>
              </a:lnSpc>
              <a:spcBef>
                <a:spcPts val="925"/>
              </a:spcBef>
              <a:buClr>
                <a:srgbClr val="DC0913"/>
              </a:buClr>
              <a:buFont typeface="Wingdings"/>
              <a:buChar char=""/>
              <a:tabLst>
                <a:tab pos="329565" algn="l"/>
                <a:tab pos="330200" algn="l"/>
              </a:tabLst>
            </a:pPr>
            <a:r>
              <a:rPr dirty="0" sz="1300" spc="-10">
                <a:solidFill>
                  <a:srgbClr val="0D0D0D"/>
                </a:solidFill>
                <a:latin typeface="Calibri"/>
                <a:cs typeface="Calibri"/>
              </a:rPr>
              <a:t>Product </a:t>
            </a:r>
            <a:r>
              <a:rPr dirty="0" sz="1300" spc="-5">
                <a:solidFill>
                  <a:srgbClr val="0D0D0D"/>
                </a:solidFill>
                <a:latin typeface="Calibri"/>
                <a:cs typeface="Calibri"/>
              </a:rPr>
              <a:t>quality</a:t>
            </a:r>
            <a:r>
              <a:rPr dirty="0" sz="1300" spc="25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0D0D0D"/>
                </a:solidFill>
                <a:latin typeface="Calibri"/>
                <a:cs typeface="Calibri"/>
              </a:rPr>
              <a:t>status</a:t>
            </a:r>
            <a:endParaRPr sz="1300">
              <a:latin typeface="Calibri"/>
              <a:cs typeface="Calibri"/>
            </a:endParaRPr>
          </a:p>
          <a:p>
            <a:pPr marL="329565" indent="-317500">
              <a:lnSpc>
                <a:spcPct val="100000"/>
              </a:lnSpc>
              <a:spcBef>
                <a:spcPts val="825"/>
              </a:spcBef>
              <a:buClr>
                <a:srgbClr val="DC0913"/>
              </a:buClr>
              <a:buFont typeface="Wingdings"/>
              <a:buChar char=""/>
              <a:tabLst>
                <a:tab pos="329565" algn="l"/>
                <a:tab pos="330200" algn="l"/>
              </a:tabLst>
            </a:pPr>
            <a:r>
              <a:rPr dirty="0" sz="1300" spc="-10">
                <a:solidFill>
                  <a:srgbClr val="0D0D0D"/>
                </a:solidFill>
                <a:latin typeface="Calibri"/>
                <a:cs typeface="Calibri"/>
              </a:rPr>
              <a:t>Equipment operating</a:t>
            </a:r>
            <a:r>
              <a:rPr dirty="0" sz="1300" spc="-9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0D0D0D"/>
                </a:solidFill>
                <a:latin typeface="Calibri"/>
                <a:cs typeface="Calibri"/>
              </a:rPr>
              <a:t>status</a:t>
            </a:r>
            <a:endParaRPr sz="1300">
              <a:latin typeface="Calibri"/>
              <a:cs typeface="Calibri"/>
            </a:endParaRPr>
          </a:p>
          <a:p>
            <a:pPr marL="329565" indent="-317500">
              <a:lnSpc>
                <a:spcPct val="100000"/>
              </a:lnSpc>
              <a:spcBef>
                <a:spcPts val="815"/>
              </a:spcBef>
              <a:buClr>
                <a:srgbClr val="DC0913"/>
              </a:buClr>
              <a:buFont typeface="Wingdings"/>
              <a:buChar char=""/>
              <a:tabLst>
                <a:tab pos="329565" algn="l"/>
                <a:tab pos="330200" algn="l"/>
              </a:tabLst>
            </a:pPr>
            <a:r>
              <a:rPr dirty="0" sz="1300" spc="-10">
                <a:solidFill>
                  <a:srgbClr val="0D0D0D"/>
                </a:solidFill>
                <a:latin typeface="Calibri"/>
                <a:cs typeface="Calibri"/>
              </a:rPr>
              <a:t>Storage</a:t>
            </a:r>
            <a:r>
              <a:rPr dirty="0" sz="1300" spc="-35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0D0D0D"/>
                </a:solidFill>
                <a:latin typeface="Calibri"/>
                <a:cs typeface="Calibri"/>
              </a:rPr>
              <a:t>situation</a:t>
            </a:r>
            <a:endParaRPr sz="1300">
              <a:latin typeface="Calibri"/>
              <a:cs typeface="Calibri"/>
            </a:endParaRPr>
          </a:p>
          <a:p>
            <a:pPr marL="329565" indent="-317500">
              <a:lnSpc>
                <a:spcPct val="100000"/>
              </a:lnSpc>
              <a:spcBef>
                <a:spcPts val="830"/>
              </a:spcBef>
              <a:buClr>
                <a:srgbClr val="DC0913"/>
              </a:buClr>
              <a:buFont typeface="Wingdings"/>
              <a:buChar char=""/>
              <a:tabLst>
                <a:tab pos="329565" algn="l"/>
                <a:tab pos="330200" algn="l"/>
              </a:tabLst>
            </a:pPr>
            <a:r>
              <a:rPr dirty="0" sz="1300" spc="-10">
                <a:solidFill>
                  <a:srgbClr val="0D0D0D"/>
                </a:solidFill>
                <a:latin typeface="Calibri"/>
                <a:cs typeface="Calibri"/>
              </a:rPr>
              <a:t>Overall </a:t>
            </a:r>
            <a:r>
              <a:rPr dirty="0" sz="1300" spc="-5">
                <a:solidFill>
                  <a:srgbClr val="0D0D0D"/>
                </a:solidFill>
                <a:latin typeface="Calibri"/>
                <a:cs typeface="Calibri"/>
              </a:rPr>
              <a:t>delivery</a:t>
            </a:r>
            <a:r>
              <a:rPr dirty="0" sz="130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0D0D0D"/>
                </a:solidFill>
                <a:latin typeface="Calibri"/>
                <a:cs typeface="Calibri"/>
              </a:rPr>
              <a:t>process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-1523" y="3136366"/>
            <a:ext cx="2454910" cy="731520"/>
          </a:xfrm>
          <a:custGeom>
            <a:avLst/>
            <a:gdLst/>
            <a:ahLst/>
            <a:cxnLst/>
            <a:rect l="l" t="t" r="r" b="b"/>
            <a:pathLst>
              <a:path w="2454910" h="731520">
                <a:moveTo>
                  <a:pt x="2454656" y="0"/>
                </a:moveTo>
                <a:lnTo>
                  <a:pt x="0" y="0"/>
                </a:lnTo>
                <a:lnTo>
                  <a:pt x="0" y="731037"/>
                </a:lnTo>
                <a:lnTo>
                  <a:pt x="2454656" y="731037"/>
                </a:lnTo>
                <a:lnTo>
                  <a:pt x="2454656" y="0"/>
                </a:lnTo>
                <a:close/>
              </a:path>
            </a:pathLst>
          </a:custGeom>
          <a:solidFill>
            <a:srgbClr val="DA05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674623" y="3161791"/>
            <a:ext cx="1046480" cy="389890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350" spc="15">
                <a:solidFill>
                  <a:srgbClr val="FFFFFF"/>
                </a:solidFill>
              </a:rPr>
              <a:t>F</a:t>
            </a:r>
            <a:r>
              <a:rPr dirty="0" sz="2350" spc="25">
                <a:solidFill>
                  <a:srgbClr val="FFFFFF"/>
                </a:solidFill>
              </a:rPr>
              <a:t>a</a:t>
            </a:r>
            <a:r>
              <a:rPr dirty="0" sz="2350" spc="40">
                <a:solidFill>
                  <a:srgbClr val="FFFFFF"/>
                </a:solidFill>
              </a:rPr>
              <a:t>c</a:t>
            </a:r>
            <a:r>
              <a:rPr dirty="0" sz="2350" spc="25">
                <a:solidFill>
                  <a:srgbClr val="FFFFFF"/>
                </a:solidFill>
              </a:rPr>
              <a:t>tor</a:t>
            </a:r>
            <a:r>
              <a:rPr dirty="0" sz="2350" spc="15">
                <a:solidFill>
                  <a:srgbClr val="FFFFFF"/>
                </a:solidFill>
              </a:rPr>
              <a:t>y</a:t>
            </a:r>
            <a:endParaRPr sz="2350"/>
          </a:p>
        </p:txBody>
      </p:sp>
      <p:sp>
        <p:nvSpPr>
          <p:cNvPr id="13" name="object 13"/>
          <p:cNvSpPr/>
          <p:nvPr/>
        </p:nvSpPr>
        <p:spPr>
          <a:xfrm>
            <a:off x="355091" y="3689603"/>
            <a:ext cx="1670685" cy="315595"/>
          </a:xfrm>
          <a:custGeom>
            <a:avLst/>
            <a:gdLst/>
            <a:ahLst/>
            <a:cxnLst/>
            <a:rect l="l" t="t" r="r" b="b"/>
            <a:pathLst>
              <a:path w="1670685" h="315595">
                <a:moveTo>
                  <a:pt x="1670177" y="0"/>
                </a:moveTo>
                <a:lnTo>
                  <a:pt x="0" y="0"/>
                </a:lnTo>
                <a:lnTo>
                  <a:pt x="0" y="315467"/>
                </a:lnTo>
                <a:lnTo>
                  <a:pt x="1670177" y="315467"/>
                </a:lnTo>
                <a:lnTo>
                  <a:pt x="1670177" y="0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40155" cy="755903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812282" y="2357754"/>
            <a:ext cx="1802130" cy="495934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050" spc="15"/>
              <a:t>CONTENT</a:t>
            </a:r>
            <a:endParaRPr sz="3050"/>
          </a:p>
        </p:txBody>
      </p:sp>
      <p:sp>
        <p:nvSpPr>
          <p:cNvPr id="4" name="object 4"/>
          <p:cNvSpPr/>
          <p:nvPr/>
        </p:nvSpPr>
        <p:spPr>
          <a:xfrm>
            <a:off x="4957571" y="3133344"/>
            <a:ext cx="385445" cy="382905"/>
          </a:xfrm>
          <a:custGeom>
            <a:avLst/>
            <a:gdLst/>
            <a:ahLst/>
            <a:cxnLst/>
            <a:rect l="l" t="t" r="r" b="b"/>
            <a:pathLst>
              <a:path w="385445" h="382904">
                <a:moveTo>
                  <a:pt x="193548" y="0"/>
                </a:moveTo>
                <a:lnTo>
                  <a:pt x="133095" y="9651"/>
                </a:lnTo>
                <a:lnTo>
                  <a:pt x="80390" y="36321"/>
                </a:lnTo>
                <a:lnTo>
                  <a:pt x="38607" y="77215"/>
                </a:lnTo>
                <a:lnTo>
                  <a:pt x="10794" y="129285"/>
                </a:lnTo>
                <a:lnTo>
                  <a:pt x="0" y="189356"/>
                </a:lnTo>
                <a:lnTo>
                  <a:pt x="10794" y="250570"/>
                </a:lnTo>
                <a:lnTo>
                  <a:pt x="38607" y="303656"/>
                </a:lnTo>
                <a:lnTo>
                  <a:pt x="80390" y="345313"/>
                </a:lnTo>
                <a:lnTo>
                  <a:pt x="133095" y="372744"/>
                </a:lnTo>
                <a:lnTo>
                  <a:pt x="193548" y="382523"/>
                </a:lnTo>
                <a:lnTo>
                  <a:pt x="253873" y="372744"/>
                </a:lnTo>
                <a:lnTo>
                  <a:pt x="306450" y="345439"/>
                </a:lnTo>
                <a:lnTo>
                  <a:pt x="347979" y="304038"/>
                </a:lnTo>
                <a:lnTo>
                  <a:pt x="375285" y="251587"/>
                </a:lnTo>
                <a:lnTo>
                  <a:pt x="385063" y="191262"/>
                </a:lnTo>
                <a:lnTo>
                  <a:pt x="375285" y="130301"/>
                </a:lnTo>
                <a:lnTo>
                  <a:pt x="347979" y="77723"/>
                </a:lnTo>
                <a:lnTo>
                  <a:pt x="306450" y="36448"/>
                </a:lnTo>
                <a:lnTo>
                  <a:pt x="253873" y="9651"/>
                </a:lnTo>
                <a:lnTo>
                  <a:pt x="193548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957571" y="3784091"/>
            <a:ext cx="385445" cy="384175"/>
          </a:xfrm>
          <a:custGeom>
            <a:avLst/>
            <a:gdLst/>
            <a:ahLst/>
            <a:cxnLst/>
            <a:rect l="l" t="t" r="r" b="b"/>
            <a:pathLst>
              <a:path w="385445" h="384175">
                <a:moveTo>
                  <a:pt x="193548" y="0"/>
                </a:moveTo>
                <a:lnTo>
                  <a:pt x="133095" y="9779"/>
                </a:lnTo>
                <a:lnTo>
                  <a:pt x="80390" y="37211"/>
                </a:lnTo>
                <a:lnTo>
                  <a:pt x="38607" y="78867"/>
                </a:lnTo>
                <a:lnTo>
                  <a:pt x="10794" y="131445"/>
                </a:lnTo>
                <a:lnTo>
                  <a:pt x="0" y="192024"/>
                </a:lnTo>
                <a:lnTo>
                  <a:pt x="10794" y="253237"/>
                </a:lnTo>
                <a:lnTo>
                  <a:pt x="38607" y="306070"/>
                </a:lnTo>
                <a:lnTo>
                  <a:pt x="80390" y="347472"/>
                </a:lnTo>
                <a:lnTo>
                  <a:pt x="133095" y="374396"/>
                </a:lnTo>
                <a:lnTo>
                  <a:pt x="193548" y="384048"/>
                </a:lnTo>
                <a:lnTo>
                  <a:pt x="253873" y="374396"/>
                </a:lnTo>
                <a:lnTo>
                  <a:pt x="306450" y="347472"/>
                </a:lnTo>
                <a:lnTo>
                  <a:pt x="347979" y="306070"/>
                </a:lnTo>
                <a:lnTo>
                  <a:pt x="375285" y="253237"/>
                </a:lnTo>
                <a:lnTo>
                  <a:pt x="385063" y="192024"/>
                </a:lnTo>
                <a:lnTo>
                  <a:pt x="375285" y="131445"/>
                </a:lnTo>
                <a:lnTo>
                  <a:pt x="347979" y="78867"/>
                </a:lnTo>
                <a:lnTo>
                  <a:pt x="306450" y="37211"/>
                </a:lnTo>
                <a:lnTo>
                  <a:pt x="253873" y="9779"/>
                </a:lnTo>
                <a:lnTo>
                  <a:pt x="193548" y="0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957571" y="4413503"/>
            <a:ext cx="385445" cy="382905"/>
          </a:xfrm>
          <a:custGeom>
            <a:avLst/>
            <a:gdLst/>
            <a:ahLst/>
            <a:cxnLst/>
            <a:rect l="l" t="t" r="r" b="b"/>
            <a:pathLst>
              <a:path w="385445" h="382904">
                <a:moveTo>
                  <a:pt x="193548" y="0"/>
                </a:moveTo>
                <a:lnTo>
                  <a:pt x="133095" y="9778"/>
                </a:lnTo>
                <a:lnTo>
                  <a:pt x="80390" y="37083"/>
                </a:lnTo>
                <a:lnTo>
                  <a:pt x="38607" y="78485"/>
                </a:lnTo>
                <a:lnTo>
                  <a:pt x="10794" y="130936"/>
                </a:lnTo>
                <a:lnTo>
                  <a:pt x="0" y="191261"/>
                </a:lnTo>
                <a:lnTo>
                  <a:pt x="10794" y="251586"/>
                </a:lnTo>
                <a:lnTo>
                  <a:pt x="38607" y="304037"/>
                </a:lnTo>
                <a:lnTo>
                  <a:pt x="80390" y="345439"/>
                </a:lnTo>
                <a:lnTo>
                  <a:pt x="133095" y="372744"/>
                </a:lnTo>
                <a:lnTo>
                  <a:pt x="193548" y="382523"/>
                </a:lnTo>
                <a:lnTo>
                  <a:pt x="253873" y="372744"/>
                </a:lnTo>
                <a:lnTo>
                  <a:pt x="306450" y="345439"/>
                </a:lnTo>
                <a:lnTo>
                  <a:pt x="347979" y="304037"/>
                </a:lnTo>
                <a:lnTo>
                  <a:pt x="375285" y="251586"/>
                </a:lnTo>
                <a:lnTo>
                  <a:pt x="385063" y="191261"/>
                </a:lnTo>
                <a:lnTo>
                  <a:pt x="375285" y="130936"/>
                </a:lnTo>
                <a:lnTo>
                  <a:pt x="347979" y="78485"/>
                </a:lnTo>
                <a:lnTo>
                  <a:pt x="306450" y="37083"/>
                </a:lnTo>
                <a:lnTo>
                  <a:pt x="253873" y="9778"/>
                </a:lnTo>
                <a:lnTo>
                  <a:pt x="193548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010400" y="4029454"/>
            <a:ext cx="1285875" cy="116205"/>
          </a:xfrm>
          <a:custGeom>
            <a:avLst/>
            <a:gdLst/>
            <a:ahLst/>
            <a:cxnLst/>
            <a:rect l="l" t="t" r="r" b="b"/>
            <a:pathLst>
              <a:path w="1285875" h="116204">
                <a:moveTo>
                  <a:pt x="1285748" y="0"/>
                </a:moveTo>
                <a:lnTo>
                  <a:pt x="0" y="0"/>
                </a:lnTo>
                <a:lnTo>
                  <a:pt x="0" y="115825"/>
                </a:lnTo>
                <a:lnTo>
                  <a:pt x="1285748" y="115825"/>
                </a:lnTo>
                <a:lnTo>
                  <a:pt x="1285748" y="0"/>
                </a:lnTo>
                <a:close/>
              </a:path>
            </a:pathLst>
          </a:custGeom>
          <a:solidFill>
            <a:srgbClr val="DC09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957571" y="5067300"/>
            <a:ext cx="385445" cy="382905"/>
          </a:xfrm>
          <a:custGeom>
            <a:avLst/>
            <a:gdLst/>
            <a:ahLst/>
            <a:cxnLst/>
            <a:rect l="l" t="t" r="r" b="b"/>
            <a:pathLst>
              <a:path w="385445" h="382904">
                <a:moveTo>
                  <a:pt x="193548" y="0"/>
                </a:moveTo>
                <a:lnTo>
                  <a:pt x="133095" y="9779"/>
                </a:lnTo>
                <a:lnTo>
                  <a:pt x="80390" y="36956"/>
                </a:lnTo>
                <a:lnTo>
                  <a:pt x="38607" y="78105"/>
                </a:lnTo>
                <a:lnTo>
                  <a:pt x="10794" y="130048"/>
                </a:lnTo>
                <a:lnTo>
                  <a:pt x="0" y="189356"/>
                </a:lnTo>
                <a:lnTo>
                  <a:pt x="10794" y="250570"/>
                </a:lnTo>
                <a:lnTo>
                  <a:pt x="38607" y="303656"/>
                </a:lnTo>
                <a:lnTo>
                  <a:pt x="80390" y="345313"/>
                </a:lnTo>
                <a:lnTo>
                  <a:pt x="133095" y="372744"/>
                </a:lnTo>
                <a:lnTo>
                  <a:pt x="193548" y="382524"/>
                </a:lnTo>
                <a:lnTo>
                  <a:pt x="253873" y="372744"/>
                </a:lnTo>
                <a:lnTo>
                  <a:pt x="306450" y="345439"/>
                </a:lnTo>
                <a:lnTo>
                  <a:pt x="347979" y="304038"/>
                </a:lnTo>
                <a:lnTo>
                  <a:pt x="375285" y="251587"/>
                </a:lnTo>
                <a:lnTo>
                  <a:pt x="385063" y="191262"/>
                </a:lnTo>
                <a:lnTo>
                  <a:pt x="375285" y="130937"/>
                </a:lnTo>
                <a:lnTo>
                  <a:pt x="347979" y="78486"/>
                </a:lnTo>
                <a:lnTo>
                  <a:pt x="306450" y="37084"/>
                </a:lnTo>
                <a:lnTo>
                  <a:pt x="253873" y="9779"/>
                </a:lnTo>
                <a:lnTo>
                  <a:pt x="193548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5045709" y="3136519"/>
            <a:ext cx="201295" cy="3219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950" spc="-5" b="1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195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45709" y="3791839"/>
            <a:ext cx="201295" cy="3219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950" spc="-5" b="1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endParaRPr sz="195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45709" y="4417898"/>
            <a:ext cx="201295" cy="3225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950" spc="-5" b="1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endParaRPr sz="195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045709" y="5073777"/>
            <a:ext cx="201295" cy="3219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950" spc="-5" b="1">
                <a:solidFill>
                  <a:srgbClr val="FFFFFF"/>
                </a:solidFill>
                <a:latin typeface="Verdana"/>
                <a:cs typeface="Verdana"/>
              </a:rPr>
              <a:t>4</a:t>
            </a:r>
            <a:endParaRPr sz="195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994652" y="3090164"/>
            <a:ext cx="1903095" cy="3219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950" spc="15" b="1">
                <a:solidFill>
                  <a:srgbClr val="0D0D0D"/>
                </a:solidFill>
                <a:latin typeface="等线"/>
                <a:cs typeface="等线"/>
              </a:rPr>
              <a:t>Company</a:t>
            </a:r>
            <a:r>
              <a:rPr dirty="0" sz="1950" spc="-120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950" spc="-5" b="1">
                <a:solidFill>
                  <a:srgbClr val="0D0D0D"/>
                </a:solidFill>
                <a:latin typeface="等线"/>
                <a:cs typeface="等线"/>
              </a:rPr>
              <a:t>Profile</a:t>
            </a:r>
            <a:endParaRPr sz="1950">
              <a:latin typeface="等线"/>
              <a:cs typeface="等线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15733" y="3721353"/>
            <a:ext cx="2167890" cy="4095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500" spc="10" b="1">
                <a:solidFill>
                  <a:srgbClr val="0D0D0D"/>
                </a:solidFill>
                <a:latin typeface="等线"/>
                <a:cs typeface="等线"/>
              </a:rPr>
              <a:t>Product</a:t>
            </a:r>
            <a:r>
              <a:rPr dirty="0" sz="2500" spc="-160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2500" spc="15" b="1">
                <a:solidFill>
                  <a:srgbClr val="0D0D0D"/>
                </a:solidFill>
                <a:latin typeface="等线"/>
                <a:cs typeface="等线"/>
              </a:rPr>
              <a:t>Range</a:t>
            </a:r>
            <a:endParaRPr sz="2500">
              <a:latin typeface="等线"/>
              <a:cs typeface="等线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94652" y="4368546"/>
            <a:ext cx="1955164" cy="3219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950" b="1">
                <a:solidFill>
                  <a:srgbClr val="0D0D0D"/>
                </a:solidFill>
                <a:latin typeface="等线"/>
                <a:cs typeface="等线"/>
              </a:rPr>
              <a:t>Sales </a:t>
            </a:r>
            <a:r>
              <a:rPr dirty="0" sz="1950" spc="10" b="1">
                <a:solidFill>
                  <a:srgbClr val="0D0D0D"/>
                </a:solidFill>
                <a:latin typeface="等线"/>
                <a:cs typeface="等线"/>
              </a:rPr>
              <a:t>and</a:t>
            </a:r>
            <a:r>
              <a:rPr dirty="0" sz="1950" spc="-105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950" b="1">
                <a:solidFill>
                  <a:srgbClr val="0D0D0D"/>
                </a:solidFill>
                <a:latin typeface="等线"/>
                <a:cs typeface="等线"/>
              </a:rPr>
              <a:t>Service</a:t>
            </a:r>
            <a:endParaRPr sz="1950">
              <a:latin typeface="等线"/>
              <a:cs typeface="等线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994652" y="5012182"/>
            <a:ext cx="1731645" cy="3219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950" spc="5" b="1">
                <a:solidFill>
                  <a:srgbClr val="0D0D0D"/>
                </a:solidFill>
                <a:latin typeface="等线"/>
                <a:cs typeface="等线"/>
              </a:rPr>
              <a:t>Classic</a:t>
            </a:r>
            <a:r>
              <a:rPr dirty="0" sz="1950" spc="-65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950" spc="-10" b="1">
                <a:solidFill>
                  <a:srgbClr val="0D0D0D"/>
                </a:solidFill>
                <a:latin typeface="等线"/>
                <a:cs typeface="等线"/>
              </a:rPr>
              <a:t>Projects</a:t>
            </a:r>
            <a:endParaRPr sz="1950">
              <a:latin typeface="等线"/>
              <a:cs typeface="等线"/>
            </a:endParaRPr>
          </a:p>
        </p:txBody>
      </p:sp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7379" y="3121153"/>
            <a:ext cx="1011935" cy="2133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07379" y="3749040"/>
            <a:ext cx="1011935" cy="19812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07379" y="4392167"/>
            <a:ext cx="1011935" cy="21336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07379" y="5038344"/>
            <a:ext cx="1011935" cy="2133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40155" cy="755903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0291571" y="2836163"/>
            <a:ext cx="2626995" cy="496570"/>
          </a:xfrm>
          <a:custGeom>
            <a:avLst/>
            <a:gdLst/>
            <a:ahLst/>
            <a:cxnLst/>
            <a:rect l="l" t="t" r="r" b="b"/>
            <a:pathLst>
              <a:path w="2626995" h="496570">
                <a:moveTo>
                  <a:pt x="2544445" y="0"/>
                </a:moveTo>
                <a:lnTo>
                  <a:pt x="82423" y="0"/>
                </a:lnTo>
                <a:lnTo>
                  <a:pt x="50926" y="6731"/>
                </a:lnTo>
                <a:lnTo>
                  <a:pt x="24637" y="24637"/>
                </a:lnTo>
                <a:lnTo>
                  <a:pt x="6730" y="50926"/>
                </a:lnTo>
                <a:lnTo>
                  <a:pt x="0" y="82423"/>
                </a:lnTo>
                <a:lnTo>
                  <a:pt x="0" y="414020"/>
                </a:lnTo>
                <a:lnTo>
                  <a:pt x="6730" y="446659"/>
                </a:lnTo>
                <a:lnTo>
                  <a:pt x="24637" y="473201"/>
                </a:lnTo>
                <a:lnTo>
                  <a:pt x="50926" y="490855"/>
                </a:lnTo>
                <a:lnTo>
                  <a:pt x="82423" y="496443"/>
                </a:lnTo>
                <a:lnTo>
                  <a:pt x="2544445" y="496443"/>
                </a:lnTo>
                <a:lnTo>
                  <a:pt x="2576829" y="490855"/>
                </a:lnTo>
                <a:lnTo>
                  <a:pt x="2602992" y="473201"/>
                </a:lnTo>
                <a:lnTo>
                  <a:pt x="2620518" y="446659"/>
                </a:lnTo>
                <a:lnTo>
                  <a:pt x="2626868" y="414020"/>
                </a:lnTo>
                <a:lnTo>
                  <a:pt x="2626868" y="82423"/>
                </a:lnTo>
                <a:lnTo>
                  <a:pt x="2620518" y="50926"/>
                </a:lnTo>
                <a:lnTo>
                  <a:pt x="2602992" y="24637"/>
                </a:lnTo>
                <a:lnTo>
                  <a:pt x="2576829" y="6731"/>
                </a:lnTo>
                <a:lnTo>
                  <a:pt x="2544445" y="0"/>
                </a:lnTo>
                <a:close/>
              </a:path>
            </a:pathLst>
          </a:custGeom>
          <a:solidFill>
            <a:srgbClr val="DC091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379475" y="1839467"/>
            <a:ext cx="6125210" cy="5615940"/>
            <a:chOff x="379475" y="1839467"/>
            <a:chExt cx="6125210" cy="561594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9475" y="1839467"/>
              <a:ext cx="6124956" cy="33985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9475" y="2179319"/>
              <a:ext cx="1766316" cy="468477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45792" y="2179319"/>
              <a:ext cx="4358639" cy="468477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9475" y="6864094"/>
              <a:ext cx="1766316" cy="59131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45792" y="6864096"/>
              <a:ext cx="4358639" cy="59130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81913" y="4302632"/>
            <a:ext cx="94996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2286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Vertical  </a:t>
            </a:r>
            <a:r>
              <a:rPr dirty="0" sz="1200">
                <a:latin typeface="Calibri"/>
                <a:cs typeface="Calibri"/>
              </a:rPr>
              <a:t>Tr</a:t>
            </a:r>
            <a:r>
              <a:rPr dirty="0" sz="1200" spc="-15">
                <a:latin typeface="Calibri"/>
                <a:cs typeface="Calibri"/>
              </a:rPr>
              <a:t>a</a:t>
            </a:r>
            <a:r>
              <a:rPr dirty="0" sz="1200" spc="25">
                <a:latin typeface="Calibri"/>
                <a:cs typeface="Calibri"/>
              </a:rPr>
              <a:t>n</a:t>
            </a:r>
            <a:r>
              <a:rPr dirty="0" sz="1200" spc="-15">
                <a:latin typeface="Calibri"/>
                <a:cs typeface="Calibri"/>
              </a:rPr>
              <a:t>s</a:t>
            </a:r>
            <a:r>
              <a:rPr dirty="0" sz="1200" spc="25">
                <a:latin typeface="Calibri"/>
                <a:cs typeface="Calibri"/>
              </a:rPr>
              <a:t>p</a:t>
            </a:r>
            <a:r>
              <a:rPr dirty="0" sz="1200" spc="-10">
                <a:latin typeface="Calibri"/>
                <a:cs typeface="Calibri"/>
              </a:rPr>
              <a:t>o</a:t>
            </a:r>
            <a:r>
              <a:rPr dirty="0" sz="1200">
                <a:latin typeface="Calibri"/>
                <a:cs typeface="Calibri"/>
              </a:rPr>
              <a:t>r</a:t>
            </a:r>
            <a:r>
              <a:rPr dirty="0" sz="1200" spc="-5">
                <a:latin typeface="Calibri"/>
                <a:cs typeface="Calibri"/>
              </a:rPr>
              <a:t>t</a:t>
            </a:r>
            <a:r>
              <a:rPr dirty="0" sz="1200" spc="-15">
                <a:latin typeface="Calibri"/>
                <a:cs typeface="Calibri"/>
              </a:rPr>
              <a:t>a</a:t>
            </a:r>
            <a:r>
              <a:rPr dirty="0" sz="1200" spc="15">
                <a:latin typeface="Calibri"/>
                <a:cs typeface="Calibri"/>
              </a:rPr>
              <a:t>t</a:t>
            </a:r>
            <a:r>
              <a:rPr dirty="0" sz="1200" spc="-15">
                <a:latin typeface="Calibri"/>
                <a:cs typeface="Calibri"/>
              </a:rPr>
              <a:t>i</a:t>
            </a:r>
            <a:r>
              <a:rPr dirty="0" sz="1200" spc="-25">
                <a:latin typeface="Calibri"/>
                <a:cs typeface="Calibri"/>
              </a:rPr>
              <a:t>o</a:t>
            </a:r>
            <a:r>
              <a:rPr dirty="0" sz="1200">
                <a:latin typeface="Calibri"/>
                <a:cs typeface="Calibri"/>
              </a:rPr>
              <a:t>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00829" y="2331796"/>
            <a:ext cx="56959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W</a:t>
            </a:r>
            <a:r>
              <a:rPr dirty="0" sz="1200" spc="15">
                <a:latin typeface="Calibri"/>
                <a:cs typeface="Calibri"/>
              </a:rPr>
              <a:t>D</a:t>
            </a:r>
            <a:r>
              <a:rPr dirty="0" sz="1200" spc="10">
                <a:latin typeface="Calibri"/>
                <a:cs typeface="Calibri"/>
              </a:rPr>
              <a:t>7</a:t>
            </a:r>
            <a:r>
              <a:rPr dirty="0" sz="1200" spc="15">
                <a:latin typeface="Calibri"/>
                <a:cs typeface="Calibri"/>
              </a:rPr>
              <a:t>0</a:t>
            </a:r>
            <a:r>
              <a:rPr dirty="0" sz="1200" spc="-25">
                <a:latin typeface="Calibri"/>
                <a:cs typeface="Calibri"/>
              </a:rPr>
              <a:t>0</a:t>
            </a:r>
            <a:r>
              <a:rPr dirty="0" sz="1200">
                <a:latin typeface="Calibri"/>
                <a:cs typeface="Calibri"/>
              </a:rPr>
              <a:t>P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00829" y="2794253"/>
            <a:ext cx="40894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S</a:t>
            </a:r>
            <a:r>
              <a:rPr dirty="0" sz="1200" spc="15">
                <a:latin typeface="Calibri"/>
                <a:cs typeface="Calibri"/>
              </a:rPr>
              <a:t>70</a:t>
            </a:r>
            <a:r>
              <a:rPr dirty="0" sz="1200" spc="-10">
                <a:latin typeface="Calibri"/>
                <a:cs typeface="Calibri"/>
              </a:rPr>
              <a:t>0</a:t>
            </a:r>
            <a:r>
              <a:rPr dirty="0" sz="1200">
                <a:latin typeface="Calibri"/>
                <a:cs typeface="Calibri"/>
              </a:rPr>
              <a:t>P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00829" y="3100832"/>
            <a:ext cx="4254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S</a:t>
            </a:r>
            <a:r>
              <a:rPr dirty="0" sz="1200" spc="15">
                <a:latin typeface="Calibri"/>
                <a:cs typeface="Calibri"/>
              </a:rPr>
              <a:t>80</a:t>
            </a:r>
            <a:r>
              <a:rPr dirty="0" sz="1200" spc="-10">
                <a:latin typeface="Calibri"/>
                <a:cs typeface="Calibri"/>
              </a:rPr>
              <a:t>0</a:t>
            </a:r>
            <a:r>
              <a:rPr dirty="0" sz="1200">
                <a:latin typeface="Calibri"/>
                <a:cs typeface="Calibri"/>
              </a:rPr>
              <a:t>H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196210" y="2234946"/>
            <a:ext cx="1327150" cy="1464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Small </a:t>
            </a:r>
            <a:r>
              <a:rPr dirty="0" sz="1200" spc="5">
                <a:solidFill>
                  <a:srgbClr val="242424"/>
                </a:solidFill>
                <a:latin typeface="Calibri"/>
                <a:cs typeface="Calibri"/>
              </a:rPr>
              <a:t>Machine</a:t>
            </a:r>
            <a:r>
              <a:rPr dirty="0" sz="1200" spc="-18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Room 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Passenger</a:t>
            </a:r>
            <a:r>
              <a:rPr dirty="0" sz="1200" spc="-6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Elevator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9400"/>
              </a:lnSpc>
              <a:spcBef>
                <a:spcPts val="570"/>
              </a:spcBef>
            </a:pP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Small </a:t>
            </a:r>
            <a:r>
              <a:rPr dirty="0" sz="1200" spc="5">
                <a:solidFill>
                  <a:srgbClr val="242424"/>
                </a:solidFill>
                <a:latin typeface="Calibri"/>
                <a:cs typeface="Calibri"/>
              </a:rPr>
              <a:t>Machine</a:t>
            </a:r>
            <a:r>
              <a:rPr dirty="0" sz="1200" spc="-18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Room 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Passenger Elevator  High-Speed Elevator  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Compact Motor</a:t>
            </a:r>
            <a:r>
              <a:rPr dirty="0" sz="1200" spc="-17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MRL  Passenger</a:t>
            </a:r>
            <a:r>
              <a:rPr dirty="0" sz="1200" spc="19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Elevator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100829" y="3407409"/>
            <a:ext cx="7708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W</a:t>
            </a:r>
            <a:r>
              <a:rPr dirty="0" sz="1200" spc="15">
                <a:latin typeface="Calibri"/>
                <a:cs typeface="Calibri"/>
              </a:rPr>
              <a:t>D</a:t>
            </a:r>
            <a:r>
              <a:rPr dirty="0" sz="1200" spc="10">
                <a:latin typeface="Calibri"/>
                <a:cs typeface="Calibri"/>
              </a:rPr>
              <a:t>7</a:t>
            </a:r>
            <a:r>
              <a:rPr dirty="0" sz="1200" spc="15">
                <a:latin typeface="Calibri"/>
                <a:cs typeface="Calibri"/>
              </a:rPr>
              <a:t>0</a:t>
            </a:r>
            <a:r>
              <a:rPr dirty="0" sz="1200" spc="-10">
                <a:latin typeface="Calibri"/>
                <a:cs typeface="Calibri"/>
              </a:rPr>
              <a:t>0</a:t>
            </a:r>
            <a:r>
              <a:rPr dirty="0" sz="1200" spc="5">
                <a:latin typeface="Calibri"/>
                <a:cs typeface="Calibri"/>
              </a:rPr>
              <a:t>MR</a:t>
            </a:r>
            <a:r>
              <a:rPr dirty="0" sz="1200">
                <a:latin typeface="Calibri"/>
                <a:cs typeface="Calibri"/>
              </a:rPr>
              <a:t>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196210" y="3781425"/>
            <a:ext cx="158686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Steel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Belt 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MRL</a:t>
            </a:r>
            <a:r>
              <a:rPr dirty="0" sz="1200" spc="-75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Passenger  Elevator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100829" y="3878960"/>
            <a:ext cx="7708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W</a:t>
            </a:r>
            <a:r>
              <a:rPr dirty="0" sz="1200" spc="15">
                <a:latin typeface="Calibri"/>
                <a:cs typeface="Calibri"/>
              </a:rPr>
              <a:t>D</a:t>
            </a:r>
            <a:r>
              <a:rPr dirty="0" sz="1200" spc="10">
                <a:latin typeface="Calibri"/>
                <a:cs typeface="Calibri"/>
              </a:rPr>
              <a:t>8</a:t>
            </a:r>
            <a:r>
              <a:rPr dirty="0" sz="1200" spc="15">
                <a:latin typeface="Calibri"/>
                <a:cs typeface="Calibri"/>
              </a:rPr>
              <a:t>0</a:t>
            </a:r>
            <a:r>
              <a:rPr dirty="0" sz="1200" spc="-10">
                <a:latin typeface="Calibri"/>
                <a:cs typeface="Calibri"/>
              </a:rPr>
              <a:t>0</a:t>
            </a:r>
            <a:r>
              <a:rPr dirty="0" sz="1200" spc="5">
                <a:latin typeface="Calibri"/>
                <a:cs typeface="Calibri"/>
              </a:rPr>
              <a:t>MR</a:t>
            </a:r>
            <a:r>
              <a:rPr dirty="0" sz="1200">
                <a:latin typeface="Calibri"/>
                <a:cs typeface="Calibri"/>
              </a:rPr>
              <a:t>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196210" y="4343145"/>
            <a:ext cx="1526540" cy="394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Steel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Belt </a:t>
            </a:r>
            <a:r>
              <a:rPr dirty="0" sz="1200" spc="5">
                <a:solidFill>
                  <a:srgbClr val="242424"/>
                </a:solidFill>
                <a:latin typeface="Calibri"/>
                <a:cs typeface="Calibri"/>
              </a:rPr>
              <a:t>MR</a:t>
            </a:r>
            <a:r>
              <a:rPr dirty="0" sz="1200" spc="-5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Passenger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Elevator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100829" y="4442205"/>
            <a:ext cx="7061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W</a:t>
            </a:r>
            <a:r>
              <a:rPr dirty="0" sz="1200" spc="15">
                <a:latin typeface="Calibri"/>
                <a:cs typeface="Calibri"/>
              </a:rPr>
              <a:t>D</a:t>
            </a:r>
            <a:r>
              <a:rPr dirty="0" sz="1200" spc="10">
                <a:latin typeface="Calibri"/>
                <a:cs typeface="Calibri"/>
              </a:rPr>
              <a:t>8</a:t>
            </a:r>
            <a:r>
              <a:rPr dirty="0" sz="1200" spc="15">
                <a:latin typeface="Calibri"/>
                <a:cs typeface="Calibri"/>
              </a:rPr>
              <a:t>0</a:t>
            </a:r>
            <a:r>
              <a:rPr dirty="0" sz="1200" spc="-10">
                <a:latin typeface="Calibri"/>
                <a:cs typeface="Calibri"/>
              </a:rPr>
              <a:t>0</a:t>
            </a:r>
            <a:r>
              <a:rPr dirty="0" sz="1200" spc="5">
                <a:latin typeface="Calibri"/>
                <a:cs typeface="Calibri"/>
              </a:rPr>
              <a:t>M</a:t>
            </a:r>
            <a:r>
              <a:rPr dirty="0" sz="1200">
                <a:latin typeface="Calibri"/>
                <a:cs typeface="Calibri"/>
              </a:rPr>
              <a:t>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196210" y="4902454"/>
            <a:ext cx="1678305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Machine-Room-Less</a:t>
            </a:r>
            <a:r>
              <a:rPr dirty="0" sz="1200" spc="-8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(MRL)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Passenger</a:t>
            </a:r>
            <a:r>
              <a:rPr dirty="0" sz="1200" spc="204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Elevator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100829" y="4999990"/>
            <a:ext cx="39433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S</a:t>
            </a:r>
            <a:r>
              <a:rPr dirty="0" sz="1200" spc="15">
                <a:latin typeface="Calibri"/>
                <a:cs typeface="Calibri"/>
              </a:rPr>
              <a:t>70</a:t>
            </a:r>
            <a:r>
              <a:rPr dirty="0" sz="1200" spc="-10">
                <a:latin typeface="Calibri"/>
                <a:cs typeface="Calibri"/>
              </a:rPr>
              <a:t>0</a:t>
            </a:r>
            <a:r>
              <a:rPr dirty="0" sz="1200">
                <a:latin typeface="Calibri"/>
                <a:cs typeface="Calibri"/>
              </a:rPr>
              <a:t>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196210" y="5387085"/>
            <a:ext cx="94043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5">
                <a:solidFill>
                  <a:srgbClr val="242424"/>
                </a:solidFill>
                <a:latin typeface="Calibri"/>
                <a:cs typeface="Calibri"/>
              </a:rPr>
              <a:t>Home</a:t>
            </a:r>
            <a:r>
              <a:rPr dirty="0" sz="1200" spc="-12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Elevator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100829" y="5387085"/>
            <a:ext cx="4171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S</a:t>
            </a:r>
            <a:r>
              <a:rPr dirty="0" sz="1200" spc="15">
                <a:latin typeface="Calibri"/>
                <a:cs typeface="Calibri"/>
              </a:rPr>
              <a:t>80</a:t>
            </a:r>
            <a:r>
              <a:rPr dirty="0" sz="1200" spc="-10">
                <a:latin typeface="Calibri"/>
                <a:cs typeface="Calibri"/>
              </a:rPr>
              <a:t>0</a:t>
            </a:r>
            <a:r>
              <a:rPr dirty="0" sz="1200">
                <a:latin typeface="Calibri"/>
                <a:cs typeface="Calibri"/>
              </a:rPr>
              <a:t>V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100829" y="5594730"/>
            <a:ext cx="1254760" cy="1234440"/>
          </a:xfrm>
          <a:prstGeom prst="rect">
            <a:avLst/>
          </a:prstGeom>
        </p:spPr>
        <p:txBody>
          <a:bodyPr wrap="square" lIns="0" tIns="29845" rIns="0" bIns="0" rtlCol="0" vert="horz">
            <a:spAutoFit/>
          </a:bodyPr>
          <a:lstStyle/>
          <a:p>
            <a:pPr algn="just" marL="12700" marR="5080">
              <a:lnSpc>
                <a:spcPct val="132900"/>
              </a:lnSpc>
              <a:spcBef>
                <a:spcPts val="235"/>
              </a:spcBef>
            </a:pPr>
            <a:r>
              <a:rPr dirty="0" sz="1200" spc="10">
                <a:latin typeface="Calibri"/>
                <a:cs typeface="Calibri"/>
              </a:rPr>
              <a:t>S7</a:t>
            </a:r>
            <a:r>
              <a:rPr dirty="0" sz="1200">
                <a:latin typeface="Calibri"/>
                <a:cs typeface="Calibri"/>
              </a:rPr>
              <a:t>0</a:t>
            </a:r>
            <a:r>
              <a:rPr dirty="0" sz="1200" spc="5">
                <a:latin typeface="Calibri"/>
                <a:cs typeface="Calibri"/>
              </a:rPr>
              <a:t>0</a:t>
            </a:r>
            <a:r>
              <a:rPr dirty="0" sz="1200">
                <a:latin typeface="Calibri"/>
                <a:cs typeface="Calibri"/>
              </a:rPr>
              <a:t>G/</a:t>
            </a:r>
            <a:r>
              <a:rPr dirty="0" sz="1200" spc="-5">
                <a:latin typeface="Calibri"/>
                <a:cs typeface="Calibri"/>
              </a:rPr>
              <a:t>S</a:t>
            </a:r>
            <a:r>
              <a:rPr dirty="0" sz="1200">
                <a:latin typeface="Calibri"/>
                <a:cs typeface="Calibri"/>
              </a:rPr>
              <a:t>7</a:t>
            </a:r>
            <a:r>
              <a:rPr dirty="0" sz="1200" spc="-10">
                <a:latin typeface="Calibri"/>
                <a:cs typeface="Calibri"/>
              </a:rPr>
              <a:t>0</a:t>
            </a:r>
            <a:r>
              <a:rPr dirty="0" sz="1200">
                <a:latin typeface="Calibri"/>
                <a:cs typeface="Calibri"/>
              </a:rPr>
              <a:t>0G(M</a:t>
            </a:r>
            <a:r>
              <a:rPr dirty="0" sz="1200" spc="5">
                <a:latin typeface="Calibri"/>
                <a:cs typeface="Calibri"/>
              </a:rPr>
              <a:t>R</a:t>
            </a:r>
            <a:r>
              <a:rPr dirty="0" sz="1200" spc="-5">
                <a:latin typeface="Calibri"/>
                <a:cs typeface="Calibri"/>
              </a:rPr>
              <a:t>L)  S700B/S700B(MRL)  </a:t>
            </a:r>
            <a:r>
              <a:rPr dirty="0" sz="1200">
                <a:latin typeface="Calibri"/>
                <a:cs typeface="Calibri"/>
              </a:rPr>
              <a:t>S700F/S700F(MRL)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1200" spc="5">
                <a:latin typeface="Calibri"/>
                <a:cs typeface="Calibri"/>
              </a:rPr>
              <a:t>S700M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1200">
                <a:latin typeface="Calibri"/>
                <a:cs typeface="Calibri"/>
              </a:rPr>
              <a:t>S700S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81913" y="6941311"/>
            <a:ext cx="951865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Horizontal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1200" spc="-5">
                <a:latin typeface="Calibri"/>
                <a:cs typeface="Calibri"/>
              </a:rPr>
              <a:t>Transportation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100829" y="6927595"/>
            <a:ext cx="40513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Calibri"/>
                <a:cs typeface="Calibri"/>
              </a:rPr>
              <a:t>S</a:t>
            </a:r>
            <a:r>
              <a:rPr dirty="0" sz="1200" spc="10">
                <a:latin typeface="Calibri"/>
                <a:cs typeface="Calibri"/>
              </a:rPr>
              <a:t>90</a:t>
            </a:r>
            <a:r>
              <a:rPr dirty="0" sz="1200" spc="-10">
                <a:latin typeface="Calibri"/>
                <a:cs typeface="Calibri"/>
              </a:rPr>
              <a:t>0</a:t>
            </a:r>
            <a:r>
              <a:rPr dirty="0" sz="1200">
                <a:latin typeface="Calibri"/>
                <a:cs typeface="Calibri"/>
              </a:rPr>
              <a:t>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196210" y="5594730"/>
            <a:ext cx="1230630" cy="1840864"/>
          </a:xfrm>
          <a:prstGeom prst="rect">
            <a:avLst/>
          </a:prstGeom>
        </p:spPr>
        <p:txBody>
          <a:bodyPr wrap="square" lIns="0" tIns="29845" rIns="0" bIns="0" rtlCol="0" vert="horz">
            <a:spAutoFit/>
          </a:bodyPr>
          <a:lstStyle/>
          <a:p>
            <a:pPr marL="12700" marR="13335">
              <a:lnSpc>
                <a:spcPct val="132900"/>
              </a:lnSpc>
              <a:spcBef>
                <a:spcPts val="235"/>
              </a:spcBef>
            </a:pP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Panoramic</a:t>
            </a:r>
            <a:r>
              <a:rPr dirty="0" sz="1200" spc="-12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Elevator  Hospital Elevator  Freight</a:t>
            </a:r>
            <a:r>
              <a:rPr dirty="0" sz="1200" spc="-4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Elevator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Car</a:t>
            </a:r>
            <a:r>
              <a:rPr dirty="0" sz="1200" spc="-2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Elevator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10400"/>
              </a:lnSpc>
              <a:spcBef>
                <a:spcPts val="185"/>
              </a:spcBef>
            </a:pP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Dumbwaiter  Commercial/</a:t>
            </a:r>
            <a:r>
              <a:rPr dirty="0" sz="1200" spc="-9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242424"/>
                </a:solidFill>
                <a:latin typeface="Calibri"/>
                <a:cs typeface="Calibri"/>
              </a:rPr>
              <a:t>Public  </a:t>
            </a:r>
            <a:r>
              <a:rPr dirty="0" sz="1200" spc="-5">
                <a:solidFill>
                  <a:srgbClr val="242424"/>
                </a:solidFill>
                <a:latin typeface="Calibri"/>
                <a:cs typeface="Calibri"/>
              </a:rPr>
              <a:t>Escalator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1200" spc="5">
                <a:latin typeface="Calibri"/>
                <a:cs typeface="Calibri"/>
              </a:rPr>
              <a:t>Moving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Walk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100829" y="7223252"/>
            <a:ext cx="4044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S</a:t>
            </a:r>
            <a:r>
              <a:rPr dirty="0" sz="1200" spc="15">
                <a:latin typeface="Calibri"/>
                <a:cs typeface="Calibri"/>
              </a:rPr>
              <a:t>90</a:t>
            </a:r>
            <a:r>
              <a:rPr dirty="0" sz="1200" spc="-10">
                <a:latin typeface="Calibri"/>
                <a:cs typeface="Calibri"/>
              </a:rPr>
              <a:t>0</a:t>
            </a:r>
            <a:r>
              <a:rPr dirty="0" sz="1200">
                <a:latin typeface="Calibri"/>
                <a:cs typeface="Calibri"/>
              </a:rPr>
              <a:t>T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29" name="object 2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90244" y="1086611"/>
            <a:ext cx="1370076" cy="487679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1651761" y="1115060"/>
            <a:ext cx="1460500" cy="3606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10" b="1">
                <a:latin typeface="Calibri"/>
                <a:cs typeface="Calibri"/>
              </a:rPr>
              <a:t>Product</a:t>
            </a:r>
            <a:r>
              <a:rPr dirty="0" sz="2200" spc="-150" b="1">
                <a:latin typeface="Calibri"/>
                <a:cs typeface="Calibri"/>
              </a:rPr>
              <a:t> </a:t>
            </a:r>
            <a:r>
              <a:rPr dirty="0" sz="2200" spc="-5" b="1">
                <a:latin typeface="Calibri"/>
                <a:cs typeface="Calibri"/>
              </a:rPr>
              <a:t>Line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74623" y="1531061"/>
            <a:ext cx="4330700" cy="574675"/>
          </a:xfrm>
          <a:prstGeom prst="rect">
            <a:avLst/>
          </a:prstGeom>
        </p:spPr>
        <p:txBody>
          <a:bodyPr wrap="square" lIns="0" tIns="704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dirty="0" sz="1500" spc="-5" b="1">
                <a:latin typeface="Calibri"/>
                <a:cs typeface="Calibri"/>
              </a:rPr>
              <a:t>Sword </a:t>
            </a:r>
            <a:r>
              <a:rPr dirty="0" sz="1500" spc="5" b="1">
                <a:latin typeface="Calibri"/>
                <a:cs typeface="Calibri"/>
              </a:rPr>
              <a:t>provides </a:t>
            </a:r>
            <a:r>
              <a:rPr dirty="0" sz="1500" spc="10" b="1">
                <a:latin typeface="Calibri"/>
                <a:cs typeface="Calibri"/>
              </a:rPr>
              <a:t>the most </a:t>
            </a:r>
            <a:r>
              <a:rPr dirty="0" sz="1500" spc="5" b="1">
                <a:latin typeface="Calibri"/>
                <a:cs typeface="Calibri"/>
              </a:rPr>
              <a:t>complete </a:t>
            </a:r>
            <a:r>
              <a:rPr dirty="0" sz="1500" spc="10" b="1">
                <a:latin typeface="Calibri"/>
                <a:cs typeface="Calibri"/>
              </a:rPr>
              <a:t>product</a:t>
            </a:r>
            <a:r>
              <a:rPr dirty="0" sz="1500" spc="-65" b="1">
                <a:latin typeface="Calibri"/>
                <a:cs typeface="Calibri"/>
              </a:rPr>
              <a:t> </a:t>
            </a:r>
            <a:r>
              <a:rPr dirty="0" sz="1500" spc="10" b="1">
                <a:latin typeface="Calibri"/>
                <a:cs typeface="Calibri"/>
              </a:rPr>
              <a:t>solutions.</a:t>
            </a:r>
            <a:endParaRPr sz="1500">
              <a:latin typeface="Calibri"/>
              <a:cs typeface="Calibri"/>
            </a:endParaRPr>
          </a:p>
          <a:p>
            <a:pPr marL="1431290">
              <a:lnSpc>
                <a:spcPct val="100000"/>
              </a:lnSpc>
              <a:spcBef>
                <a:spcPts val="439"/>
              </a:spcBef>
              <a:tabLst>
                <a:tab pos="3438525" algn="l"/>
              </a:tabLst>
            </a:pPr>
            <a:r>
              <a:rPr dirty="0" sz="1350" spc="-5">
                <a:latin typeface="Calibri"/>
                <a:cs typeface="Calibri"/>
              </a:rPr>
              <a:t>Type	</a:t>
            </a:r>
            <a:r>
              <a:rPr dirty="0" sz="1350" spc="25">
                <a:latin typeface="Calibri"/>
                <a:cs typeface="Calibri"/>
              </a:rPr>
              <a:t>Model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708647" y="5353811"/>
            <a:ext cx="2338070" cy="536575"/>
          </a:xfrm>
          <a:custGeom>
            <a:avLst/>
            <a:gdLst/>
            <a:ahLst/>
            <a:cxnLst/>
            <a:rect l="l" t="t" r="r" b="b"/>
            <a:pathLst>
              <a:path w="2338070" h="536575">
                <a:moveTo>
                  <a:pt x="2247773" y="0"/>
                </a:moveTo>
                <a:lnTo>
                  <a:pt x="88137" y="0"/>
                </a:lnTo>
                <a:lnTo>
                  <a:pt x="54101" y="7874"/>
                </a:lnTo>
                <a:lnTo>
                  <a:pt x="26161" y="27050"/>
                </a:lnTo>
                <a:lnTo>
                  <a:pt x="6984" y="55244"/>
                </a:lnTo>
                <a:lnTo>
                  <a:pt x="0" y="90043"/>
                </a:lnTo>
                <a:lnTo>
                  <a:pt x="0" y="448310"/>
                </a:lnTo>
                <a:lnTo>
                  <a:pt x="6984" y="483362"/>
                </a:lnTo>
                <a:lnTo>
                  <a:pt x="26161" y="511810"/>
                </a:lnTo>
                <a:lnTo>
                  <a:pt x="54101" y="530479"/>
                </a:lnTo>
                <a:lnTo>
                  <a:pt x="88137" y="536448"/>
                </a:lnTo>
                <a:lnTo>
                  <a:pt x="2247773" y="536448"/>
                </a:lnTo>
                <a:lnTo>
                  <a:pt x="2282825" y="530479"/>
                </a:lnTo>
                <a:lnTo>
                  <a:pt x="2311527" y="511810"/>
                </a:lnTo>
                <a:lnTo>
                  <a:pt x="2330704" y="483362"/>
                </a:lnTo>
                <a:lnTo>
                  <a:pt x="2337816" y="448310"/>
                </a:lnTo>
                <a:lnTo>
                  <a:pt x="2337816" y="90043"/>
                </a:lnTo>
                <a:lnTo>
                  <a:pt x="2330704" y="55244"/>
                </a:lnTo>
                <a:lnTo>
                  <a:pt x="2311527" y="27050"/>
                </a:lnTo>
                <a:lnTo>
                  <a:pt x="2282825" y="7874"/>
                </a:lnTo>
                <a:lnTo>
                  <a:pt x="2247773" y="0"/>
                </a:lnTo>
                <a:close/>
              </a:path>
            </a:pathLst>
          </a:custGeom>
          <a:solidFill>
            <a:srgbClr val="DC09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0306811" y="5353811"/>
            <a:ext cx="2331720" cy="536575"/>
          </a:xfrm>
          <a:custGeom>
            <a:avLst/>
            <a:gdLst/>
            <a:ahLst/>
            <a:cxnLst/>
            <a:rect l="l" t="t" r="r" b="b"/>
            <a:pathLst>
              <a:path w="2331720" h="536575">
                <a:moveTo>
                  <a:pt x="2241550" y="0"/>
                </a:moveTo>
                <a:lnTo>
                  <a:pt x="90043" y="0"/>
                </a:lnTo>
                <a:lnTo>
                  <a:pt x="56007" y="7874"/>
                </a:lnTo>
                <a:lnTo>
                  <a:pt x="27813" y="27050"/>
                </a:lnTo>
                <a:lnTo>
                  <a:pt x="8128" y="55244"/>
                </a:lnTo>
                <a:lnTo>
                  <a:pt x="0" y="90043"/>
                </a:lnTo>
                <a:lnTo>
                  <a:pt x="0" y="448310"/>
                </a:lnTo>
                <a:lnTo>
                  <a:pt x="8128" y="483362"/>
                </a:lnTo>
                <a:lnTo>
                  <a:pt x="27813" y="511810"/>
                </a:lnTo>
                <a:lnTo>
                  <a:pt x="56007" y="530479"/>
                </a:lnTo>
                <a:lnTo>
                  <a:pt x="90043" y="536448"/>
                </a:lnTo>
                <a:lnTo>
                  <a:pt x="2241550" y="536448"/>
                </a:lnTo>
                <a:lnTo>
                  <a:pt x="2276602" y="530479"/>
                </a:lnTo>
                <a:lnTo>
                  <a:pt x="2305177" y="511810"/>
                </a:lnTo>
                <a:lnTo>
                  <a:pt x="2324481" y="483362"/>
                </a:lnTo>
                <a:lnTo>
                  <a:pt x="2331593" y="448310"/>
                </a:lnTo>
                <a:lnTo>
                  <a:pt x="2331593" y="90043"/>
                </a:lnTo>
                <a:lnTo>
                  <a:pt x="2324481" y="55244"/>
                </a:lnTo>
                <a:lnTo>
                  <a:pt x="2305177" y="27050"/>
                </a:lnTo>
                <a:lnTo>
                  <a:pt x="2276602" y="7874"/>
                </a:lnTo>
                <a:lnTo>
                  <a:pt x="2241550" y="0"/>
                </a:lnTo>
                <a:close/>
              </a:path>
            </a:pathLst>
          </a:custGeom>
          <a:solidFill>
            <a:srgbClr val="DC09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6697980" y="4539996"/>
            <a:ext cx="2348865" cy="537845"/>
          </a:xfrm>
          <a:custGeom>
            <a:avLst/>
            <a:gdLst/>
            <a:ahLst/>
            <a:cxnLst/>
            <a:rect l="l" t="t" r="r" b="b"/>
            <a:pathLst>
              <a:path w="2348865" h="537845">
                <a:moveTo>
                  <a:pt x="2258441" y="0"/>
                </a:moveTo>
                <a:lnTo>
                  <a:pt x="90043" y="0"/>
                </a:lnTo>
                <a:lnTo>
                  <a:pt x="55245" y="8128"/>
                </a:lnTo>
                <a:lnTo>
                  <a:pt x="27050" y="27686"/>
                </a:lnTo>
                <a:lnTo>
                  <a:pt x="7874" y="56007"/>
                </a:lnTo>
                <a:lnTo>
                  <a:pt x="0" y="89916"/>
                </a:lnTo>
                <a:lnTo>
                  <a:pt x="0" y="447548"/>
                </a:lnTo>
                <a:lnTo>
                  <a:pt x="7874" y="482600"/>
                </a:lnTo>
                <a:lnTo>
                  <a:pt x="27050" y="511175"/>
                </a:lnTo>
                <a:lnTo>
                  <a:pt x="55245" y="530479"/>
                </a:lnTo>
                <a:lnTo>
                  <a:pt x="90043" y="537464"/>
                </a:lnTo>
                <a:lnTo>
                  <a:pt x="2258441" y="537464"/>
                </a:lnTo>
                <a:lnTo>
                  <a:pt x="2293493" y="530479"/>
                </a:lnTo>
                <a:lnTo>
                  <a:pt x="2322068" y="511175"/>
                </a:lnTo>
                <a:lnTo>
                  <a:pt x="2341372" y="482600"/>
                </a:lnTo>
                <a:lnTo>
                  <a:pt x="2348484" y="447548"/>
                </a:lnTo>
                <a:lnTo>
                  <a:pt x="2348484" y="89916"/>
                </a:lnTo>
                <a:lnTo>
                  <a:pt x="2341372" y="56007"/>
                </a:lnTo>
                <a:lnTo>
                  <a:pt x="2322068" y="27686"/>
                </a:lnTo>
                <a:lnTo>
                  <a:pt x="2293493" y="8128"/>
                </a:lnTo>
                <a:lnTo>
                  <a:pt x="2258441" y="0"/>
                </a:lnTo>
                <a:close/>
              </a:path>
            </a:pathLst>
          </a:custGeom>
          <a:solidFill>
            <a:srgbClr val="DC09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6708647" y="2851404"/>
            <a:ext cx="2345055" cy="536575"/>
          </a:xfrm>
          <a:custGeom>
            <a:avLst/>
            <a:gdLst/>
            <a:ahLst/>
            <a:cxnLst/>
            <a:rect l="l" t="t" r="r" b="b"/>
            <a:pathLst>
              <a:path w="2345054" h="536575">
                <a:moveTo>
                  <a:pt x="2257044" y="0"/>
                </a:moveTo>
                <a:lnTo>
                  <a:pt x="88137" y="0"/>
                </a:lnTo>
                <a:lnTo>
                  <a:pt x="54101" y="7874"/>
                </a:lnTo>
                <a:lnTo>
                  <a:pt x="26161" y="27050"/>
                </a:lnTo>
                <a:lnTo>
                  <a:pt x="6984" y="55245"/>
                </a:lnTo>
                <a:lnTo>
                  <a:pt x="0" y="90043"/>
                </a:lnTo>
                <a:lnTo>
                  <a:pt x="0" y="448310"/>
                </a:lnTo>
                <a:lnTo>
                  <a:pt x="6984" y="483362"/>
                </a:lnTo>
                <a:lnTo>
                  <a:pt x="26161" y="511810"/>
                </a:lnTo>
                <a:lnTo>
                  <a:pt x="54101" y="530479"/>
                </a:lnTo>
                <a:lnTo>
                  <a:pt x="88137" y="536448"/>
                </a:lnTo>
                <a:lnTo>
                  <a:pt x="2257044" y="536448"/>
                </a:lnTo>
                <a:lnTo>
                  <a:pt x="2292096" y="530479"/>
                </a:lnTo>
                <a:lnTo>
                  <a:pt x="2320417" y="511810"/>
                </a:lnTo>
                <a:lnTo>
                  <a:pt x="2339212" y="483362"/>
                </a:lnTo>
                <a:lnTo>
                  <a:pt x="2345054" y="448310"/>
                </a:lnTo>
                <a:lnTo>
                  <a:pt x="2345054" y="90043"/>
                </a:lnTo>
                <a:lnTo>
                  <a:pt x="2339212" y="55245"/>
                </a:lnTo>
                <a:lnTo>
                  <a:pt x="2320417" y="27050"/>
                </a:lnTo>
                <a:lnTo>
                  <a:pt x="2292096" y="7874"/>
                </a:lnTo>
                <a:lnTo>
                  <a:pt x="2257044" y="0"/>
                </a:lnTo>
                <a:close/>
              </a:path>
            </a:pathLst>
          </a:custGeom>
          <a:solidFill>
            <a:srgbClr val="DC09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7929753" y="2953892"/>
            <a:ext cx="996315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20" b="1">
                <a:solidFill>
                  <a:srgbClr val="FFFFFF"/>
                </a:solidFill>
                <a:latin typeface="等线"/>
                <a:cs typeface="等线"/>
              </a:rPr>
              <a:t>R</a:t>
            </a:r>
            <a:r>
              <a:rPr dirty="0" sz="1500" spc="15" b="1">
                <a:solidFill>
                  <a:srgbClr val="FFFFFF"/>
                </a:solidFill>
                <a:latin typeface="等线"/>
                <a:cs typeface="等线"/>
              </a:rPr>
              <a:t>e</a:t>
            </a:r>
            <a:r>
              <a:rPr dirty="0" sz="1500" spc="10" b="1">
                <a:solidFill>
                  <a:srgbClr val="FFFFFF"/>
                </a:solidFill>
                <a:latin typeface="等线"/>
                <a:cs typeface="等线"/>
              </a:rPr>
              <a:t>s</a:t>
            </a:r>
            <a:r>
              <a:rPr dirty="0" sz="1500" spc="10" b="1">
                <a:solidFill>
                  <a:srgbClr val="FFFFFF"/>
                </a:solidFill>
                <a:latin typeface="等线"/>
                <a:cs typeface="等线"/>
              </a:rPr>
              <a:t>i</a:t>
            </a:r>
            <a:r>
              <a:rPr dirty="0" sz="1500" spc="30" b="1">
                <a:solidFill>
                  <a:srgbClr val="FFFFFF"/>
                </a:solidFill>
                <a:latin typeface="等线"/>
                <a:cs typeface="等线"/>
              </a:rPr>
              <a:t>d</a:t>
            </a:r>
            <a:r>
              <a:rPr dirty="0" sz="1500" spc="15" b="1">
                <a:solidFill>
                  <a:srgbClr val="FFFFFF"/>
                </a:solidFill>
                <a:latin typeface="等线"/>
                <a:cs typeface="等线"/>
              </a:rPr>
              <a:t>e</a:t>
            </a:r>
            <a:r>
              <a:rPr dirty="0" sz="1500" spc="20" b="1">
                <a:solidFill>
                  <a:srgbClr val="FFFFFF"/>
                </a:solidFill>
                <a:latin typeface="等线"/>
                <a:cs typeface="等线"/>
              </a:rPr>
              <a:t>n</a:t>
            </a:r>
            <a:r>
              <a:rPr dirty="0" sz="1500" spc="5" b="1">
                <a:solidFill>
                  <a:srgbClr val="FFFFFF"/>
                </a:solidFill>
                <a:latin typeface="等线"/>
                <a:cs typeface="等线"/>
              </a:rPr>
              <a:t>t</a:t>
            </a:r>
            <a:r>
              <a:rPr dirty="0" sz="1500" spc="-15" b="1">
                <a:solidFill>
                  <a:srgbClr val="FFFFFF"/>
                </a:solidFill>
                <a:latin typeface="等线"/>
                <a:cs typeface="等线"/>
              </a:rPr>
              <a:t>i</a:t>
            </a:r>
            <a:r>
              <a:rPr dirty="0" sz="1500" spc="30" b="1">
                <a:solidFill>
                  <a:srgbClr val="FFFFFF"/>
                </a:solidFill>
                <a:latin typeface="等线"/>
                <a:cs typeface="等线"/>
              </a:rPr>
              <a:t>a</a:t>
            </a:r>
            <a:r>
              <a:rPr dirty="0" sz="1500" b="1">
                <a:solidFill>
                  <a:srgbClr val="FFFFFF"/>
                </a:solidFill>
                <a:latin typeface="等线"/>
                <a:cs typeface="等线"/>
              </a:rPr>
              <a:t>l</a:t>
            </a:r>
            <a:endParaRPr sz="1500">
              <a:latin typeface="等线"/>
              <a:cs typeface="等线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0291571" y="4539996"/>
            <a:ext cx="2339340" cy="536575"/>
          </a:xfrm>
          <a:custGeom>
            <a:avLst/>
            <a:gdLst/>
            <a:ahLst/>
            <a:cxnLst/>
            <a:rect l="l" t="t" r="r" b="b"/>
            <a:pathLst>
              <a:path w="2339340" h="536575">
                <a:moveTo>
                  <a:pt x="2248788" y="0"/>
                </a:moveTo>
                <a:lnTo>
                  <a:pt x="90043" y="0"/>
                </a:lnTo>
                <a:lnTo>
                  <a:pt x="54991" y="8128"/>
                </a:lnTo>
                <a:lnTo>
                  <a:pt x="26288" y="27813"/>
                </a:lnTo>
                <a:lnTo>
                  <a:pt x="7111" y="56007"/>
                </a:lnTo>
                <a:lnTo>
                  <a:pt x="0" y="90043"/>
                </a:lnTo>
                <a:lnTo>
                  <a:pt x="0" y="446405"/>
                </a:lnTo>
                <a:lnTo>
                  <a:pt x="7111" y="481457"/>
                </a:lnTo>
                <a:lnTo>
                  <a:pt x="26288" y="510159"/>
                </a:lnTo>
                <a:lnTo>
                  <a:pt x="54991" y="529336"/>
                </a:lnTo>
                <a:lnTo>
                  <a:pt x="90043" y="536448"/>
                </a:lnTo>
                <a:lnTo>
                  <a:pt x="2248788" y="536448"/>
                </a:lnTo>
                <a:lnTo>
                  <a:pt x="2284983" y="529336"/>
                </a:lnTo>
                <a:lnTo>
                  <a:pt x="2313939" y="510159"/>
                </a:lnTo>
                <a:lnTo>
                  <a:pt x="2332862" y="481457"/>
                </a:lnTo>
                <a:lnTo>
                  <a:pt x="2338831" y="446405"/>
                </a:lnTo>
                <a:lnTo>
                  <a:pt x="2338831" y="90043"/>
                </a:lnTo>
                <a:lnTo>
                  <a:pt x="2332862" y="56007"/>
                </a:lnTo>
                <a:lnTo>
                  <a:pt x="2313939" y="27813"/>
                </a:lnTo>
                <a:lnTo>
                  <a:pt x="2284983" y="8128"/>
                </a:lnTo>
                <a:lnTo>
                  <a:pt x="2248788" y="0"/>
                </a:lnTo>
                <a:close/>
              </a:path>
            </a:pathLst>
          </a:custGeom>
          <a:solidFill>
            <a:srgbClr val="DC09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0306811" y="3706367"/>
            <a:ext cx="2331720" cy="536575"/>
          </a:xfrm>
          <a:custGeom>
            <a:avLst/>
            <a:gdLst/>
            <a:ahLst/>
            <a:cxnLst/>
            <a:rect l="l" t="t" r="r" b="b"/>
            <a:pathLst>
              <a:path w="2331720" h="536575">
                <a:moveTo>
                  <a:pt x="2241550" y="0"/>
                </a:moveTo>
                <a:lnTo>
                  <a:pt x="90043" y="0"/>
                </a:lnTo>
                <a:lnTo>
                  <a:pt x="56007" y="6985"/>
                </a:lnTo>
                <a:lnTo>
                  <a:pt x="27813" y="26162"/>
                </a:lnTo>
                <a:lnTo>
                  <a:pt x="8128" y="54102"/>
                </a:lnTo>
                <a:lnTo>
                  <a:pt x="0" y="88138"/>
                </a:lnTo>
                <a:lnTo>
                  <a:pt x="0" y="446405"/>
                </a:lnTo>
                <a:lnTo>
                  <a:pt x="8128" y="482600"/>
                </a:lnTo>
                <a:lnTo>
                  <a:pt x="27813" y="511556"/>
                </a:lnTo>
                <a:lnTo>
                  <a:pt x="56007" y="530479"/>
                </a:lnTo>
                <a:lnTo>
                  <a:pt x="90043" y="536448"/>
                </a:lnTo>
                <a:lnTo>
                  <a:pt x="2241550" y="536448"/>
                </a:lnTo>
                <a:lnTo>
                  <a:pt x="2276602" y="530479"/>
                </a:lnTo>
                <a:lnTo>
                  <a:pt x="2305177" y="511556"/>
                </a:lnTo>
                <a:lnTo>
                  <a:pt x="2324481" y="482600"/>
                </a:lnTo>
                <a:lnTo>
                  <a:pt x="2331593" y="446405"/>
                </a:lnTo>
                <a:lnTo>
                  <a:pt x="2331593" y="88138"/>
                </a:lnTo>
                <a:lnTo>
                  <a:pt x="2324481" y="54102"/>
                </a:lnTo>
                <a:lnTo>
                  <a:pt x="2305177" y="26162"/>
                </a:lnTo>
                <a:lnTo>
                  <a:pt x="2276602" y="6985"/>
                </a:lnTo>
                <a:lnTo>
                  <a:pt x="2241550" y="0"/>
                </a:lnTo>
                <a:close/>
              </a:path>
            </a:pathLst>
          </a:custGeom>
          <a:solidFill>
            <a:srgbClr val="DC09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6708647" y="3691127"/>
            <a:ext cx="2345055" cy="536575"/>
          </a:xfrm>
          <a:custGeom>
            <a:avLst/>
            <a:gdLst/>
            <a:ahLst/>
            <a:cxnLst/>
            <a:rect l="l" t="t" r="r" b="b"/>
            <a:pathLst>
              <a:path w="2345054" h="536575">
                <a:moveTo>
                  <a:pt x="2257044" y="0"/>
                </a:moveTo>
                <a:lnTo>
                  <a:pt x="88137" y="0"/>
                </a:lnTo>
                <a:lnTo>
                  <a:pt x="54101" y="6985"/>
                </a:lnTo>
                <a:lnTo>
                  <a:pt x="26161" y="26162"/>
                </a:lnTo>
                <a:lnTo>
                  <a:pt x="6984" y="54101"/>
                </a:lnTo>
                <a:lnTo>
                  <a:pt x="0" y="88137"/>
                </a:lnTo>
                <a:lnTo>
                  <a:pt x="0" y="446405"/>
                </a:lnTo>
                <a:lnTo>
                  <a:pt x="6984" y="481457"/>
                </a:lnTo>
                <a:lnTo>
                  <a:pt x="26161" y="510159"/>
                </a:lnTo>
                <a:lnTo>
                  <a:pt x="54101" y="529336"/>
                </a:lnTo>
                <a:lnTo>
                  <a:pt x="88137" y="536448"/>
                </a:lnTo>
                <a:lnTo>
                  <a:pt x="2257044" y="536448"/>
                </a:lnTo>
                <a:lnTo>
                  <a:pt x="2292096" y="529336"/>
                </a:lnTo>
                <a:lnTo>
                  <a:pt x="2320417" y="510159"/>
                </a:lnTo>
                <a:lnTo>
                  <a:pt x="2339212" y="481457"/>
                </a:lnTo>
                <a:lnTo>
                  <a:pt x="2345054" y="446405"/>
                </a:lnTo>
                <a:lnTo>
                  <a:pt x="2345054" y="88137"/>
                </a:lnTo>
                <a:lnTo>
                  <a:pt x="2339212" y="54101"/>
                </a:lnTo>
                <a:lnTo>
                  <a:pt x="2320417" y="26162"/>
                </a:lnTo>
                <a:lnTo>
                  <a:pt x="2292096" y="6985"/>
                </a:lnTo>
                <a:lnTo>
                  <a:pt x="2257044" y="0"/>
                </a:lnTo>
                <a:close/>
              </a:path>
            </a:pathLst>
          </a:custGeom>
          <a:solidFill>
            <a:srgbClr val="DC09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8140700" y="3785742"/>
            <a:ext cx="410845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40" b="1">
                <a:solidFill>
                  <a:srgbClr val="FFFFFF"/>
                </a:solidFill>
                <a:latin typeface="等线"/>
                <a:cs typeface="等线"/>
              </a:rPr>
              <a:t>M</a:t>
            </a:r>
            <a:r>
              <a:rPr dirty="0" sz="1500" spc="10" b="1">
                <a:solidFill>
                  <a:srgbClr val="FFFFFF"/>
                </a:solidFill>
                <a:latin typeface="等线"/>
                <a:cs typeface="等线"/>
              </a:rPr>
              <a:t>al</a:t>
            </a:r>
            <a:r>
              <a:rPr dirty="0" sz="1500" b="1">
                <a:solidFill>
                  <a:srgbClr val="FFFFFF"/>
                </a:solidFill>
                <a:latin typeface="等线"/>
                <a:cs typeface="等线"/>
              </a:rPr>
              <a:t>l</a:t>
            </a:r>
            <a:endParaRPr sz="1500">
              <a:latin typeface="等线"/>
              <a:cs typeface="等线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019668" y="4643704"/>
            <a:ext cx="752475" cy="25654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500" spc="10" b="1">
                <a:solidFill>
                  <a:srgbClr val="FFFFFF"/>
                </a:solidFill>
                <a:latin typeface="等线"/>
                <a:cs typeface="等线"/>
              </a:rPr>
              <a:t>Industry</a:t>
            </a:r>
            <a:endParaRPr sz="1500">
              <a:latin typeface="等线"/>
              <a:cs typeface="等线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785861" y="5429453"/>
            <a:ext cx="1212850" cy="25654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500" spc="10" b="1">
                <a:solidFill>
                  <a:srgbClr val="FFFFFF"/>
                </a:solidFill>
                <a:latin typeface="等线"/>
                <a:cs typeface="等线"/>
              </a:rPr>
              <a:t>Public</a:t>
            </a:r>
            <a:r>
              <a:rPr dirty="0" sz="1500" spc="-75" b="1">
                <a:solidFill>
                  <a:srgbClr val="FFFFFF"/>
                </a:solidFill>
                <a:latin typeface="等线"/>
                <a:cs typeface="等线"/>
              </a:rPr>
              <a:t> </a:t>
            </a:r>
            <a:r>
              <a:rPr dirty="0" sz="1500" spc="10" b="1">
                <a:solidFill>
                  <a:srgbClr val="FFFFFF"/>
                </a:solidFill>
                <a:latin typeface="等线"/>
                <a:cs typeface="等线"/>
              </a:rPr>
              <a:t>Transit</a:t>
            </a:r>
            <a:endParaRPr sz="1500">
              <a:latin typeface="等线"/>
              <a:cs typeface="等线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1449939" y="2913634"/>
            <a:ext cx="1332230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 b="1">
                <a:solidFill>
                  <a:srgbClr val="FFFFFF"/>
                </a:solidFill>
                <a:latin typeface="等线"/>
                <a:cs typeface="等线"/>
              </a:rPr>
              <a:t>Office</a:t>
            </a:r>
            <a:r>
              <a:rPr dirty="0" sz="1500" spc="-90" b="1">
                <a:solidFill>
                  <a:srgbClr val="FFFFFF"/>
                </a:solidFill>
                <a:latin typeface="等线"/>
                <a:cs typeface="等线"/>
              </a:rPr>
              <a:t> </a:t>
            </a:r>
            <a:r>
              <a:rPr dirty="0" sz="1500" spc="15" b="1">
                <a:solidFill>
                  <a:srgbClr val="FFFFFF"/>
                </a:solidFill>
                <a:latin typeface="等线"/>
                <a:cs typeface="等线"/>
              </a:rPr>
              <a:t>building</a:t>
            </a:r>
            <a:endParaRPr sz="1500">
              <a:latin typeface="等线"/>
              <a:cs typeface="等线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1660885" y="3806697"/>
            <a:ext cx="764540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15" b="1">
                <a:solidFill>
                  <a:srgbClr val="FFFFFF"/>
                </a:solidFill>
                <a:latin typeface="等线"/>
                <a:cs typeface="等线"/>
              </a:rPr>
              <a:t>Hospital</a:t>
            </a:r>
            <a:endParaRPr sz="1500">
              <a:latin typeface="等线"/>
              <a:cs typeface="等线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1651360" y="4643704"/>
            <a:ext cx="511809" cy="25654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500" spc="20" b="1">
                <a:solidFill>
                  <a:srgbClr val="FFFFFF"/>
                </a:solidFill>
                <a:latin typeface="等线"/>
                <a:cs typeface="等线"/>
              </a:rPr>
              <a:t>H</a:t>
            </a:r>
            <a:r>
              <a:rPr dirty="0" sz="1500" spc="10" b="1">
                <a:solidFill>
                  <a:srgbClr val="FFFFFF"/>
                </a:solidFill>
                <a:latin typeface="等线"/>
                <a:cs typeface="等线"/>
              </a:rPr>
              <a:t>o</a:t>
            </a:r>
            <a:r>
              <a:rPr dirty="0" sz="1500" spc="20" b="1">
                <a:solidFill>
                  <a:srgbClr val="FFFFFF"/>
                </a:solidFill>
                <a:latin typeface="等线"/>
                <a:cs typeface="等线"/>
              </a:rPr>
              <a:t>t</a:t>
            </a:r>
            <a:r>
              <a:rPr dirty="0" sz="1500" spc="25" b="1">
                <a:solidFill>
                  <a:srgbClr val="FFFFFF"/>
                </a:solidFill>
                <a:latin typeface="等线"/>
                <a:cs typeface="等线"/>
              </a:rPr>
              <a:t>e</a:t>
            </a:r>
            <a:r>
              <a:rPr dirty="0" sz="1500" b="1">
                <a:solidFill>
                  <a:srgbClr val="FFFFFF"/>
                </a:solidFill>
                <a:latin typeface="等线"/>
                <a:cs typeface="等线"/>
              </a:rPr>
              <a:t>l</a:t>
            </a:r>
            <a:endParaRPr sz="1500">
              <a:latin typeface="等线"/>
              <a:cs typeface="等线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1660885" y="5429453"/>
            <a:ext cx="622935" cy="25654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500" spc="40" b="1">
                <a:solidFill>
                  <a:srgbClr val="FFFFFF"/>
                </a:solidFill>
                <a:latin typeface="等线"/>
                <a:cs typeface="等线"/>
              </a:rPr>
              <a:t>O</a:t>
            </a:r>
            <a:r>
              <a:rPr dirty="0" sz="1500" spc="20" b="1">
                <a:solidFill>
                  <a:srgbClr val="FFFFFF"/>
                </a:solidFill>
                <a:latin typeface="等线"/>
                <a:cs typeface="等线"/>
              </a:rPr>
              <a:t>t</a:t>
            </a:r>
            <a:r>
              <a:rPr dirty="0" sz="1500" spc="10" b="1">
                <a:solidFill>
                  <a:srgbClr val="FFFFFF"/>
                </a:solidFill>
                <a:latin typeface="等线"/>
                <a:cs typeface="等线"/>
              </a:rPr>
              <a:t>h</a:t>
            </a:r>
            <a:r>
              <a:rPr dirty="0" sz="1500" spc="25" b="1">
                <a:solidFill>
                  <a:srgbClr val="FFFFFF"/>
                </a:solidFill>
                <a:latin typeface="等线"/>
                <a:cs typeface="等线"/>
              </a:rPr>
              <a:t>e</a:t>
            </a:r>
            <a:r>
              <a:rPr dirty="0" sz="1500" spc="20" b="1">
                <a:solidFill>
                  <a:srgbClr val="FFFFFF"/>
                </a:solidFill>
                <a:latin typeface="等线"/>
                <a:cs typeface="等线"/>
              </a:rPr>
              <a:t>rs</a:t>
            </a:r>
            <a:endParaRPr sz="1500">
              <a:latin typeface="等线"/>
              <a:cs typeface="等线"/>
            </a:endParaRPr>
          </a:p>
        </p:txBody>
      </p:sp>
      <p:pic>
        <p:nvPicPr>
          <p:cNvPr id="47" name="object 4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701028" y="2667000"/>
            <a:ext cx="1065276" cy="754379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701028" y="3567683"/>
            <a:ext cx="1065276" cy="720851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291571" y="3567683"/>
            <a:ext cx="1068324" cy="720851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685788" y="5277611"/>
            <a:ext cx="1080516" cy="664463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291571" y="2667000"/>
            <a:ext cx="1068324" cy="742188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685788" y="4442459"/>
            <a:ext cx="1080516" cy="670559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291571" y="4442459"/>
            <a:ext cx="1068324" cy="670559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0293095" y="5277611"/>
            <a:ext cx="1065276" cy="664463"/>
          </a:xfrm>
          <a:prstGeom prst="rect">
            <a:avLst/>
          </a:prstGeom>
        </p:spPr>
      </p:pic>
      <p:sp>
        <p:nvSpPr>
          <p:cNvPr id="55" name="object 55"/>
          <p:cNvSpPr/>
          <p:nvPr/>
        </p:nvSpPr>
        <p:spPr>
          <a:xfrm>
            <a:off x="13004292" y="0"/>
            <a:ext cx="436245" cy="1297305"/>
          </a:xfrm>
          <a:custGeom>
            <a:avLst/>
            <a:gdLst/>
            <a:ahLst/>
            <a:cxnLst/>
            <a:rect l="l" t="t" r="r" b="b"/>
            <a:pathLst>
              <a:path w="436244" h="1297305">
                <a:moveTo>
                  <a:pt x="435698" y="0"/>
                </a:moveTo>
                <a:lnTo>
                  <a:pt x="0" y="0"/>
                </a:lnTo>
                <a:lnTo>
                  <a:pt x="0" y="1296796"/>
                </a:lnTo>
                <a:lnTo>
                  <a:pt x="435698" y="1296796"/>
                </a:lnTo>
                <a:lnTo>
                  <a:pt x="435698" y="0"/>
                </a:lnTo>
                <a:close/>
              </a:path>
            </a:pathLst>
          </a:custGeom>
          <a:solidFill>
            <a:srgbClr val="DB0513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6" name="object 5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7229856" y="1645919"/>
            <a:ext cx="1214627" cy="504444"/>
          </a:xfrm>
          <a:prstGeom prst="rect">
            <a:avLst/>
          </a:prstGeom>
        </p:spPr>
      </p:pic>
      <p:sp>
        <p:nvSpPr>
          <p:cNvPr id="57" name="object 57"/>
          <p:cNvSpPr txBox="1"/>
          <p:nvPr/>
        </p:nvSpPr>
        <p:spPr>
          <a:xfrm>
            <a:off x="7724647" y="1676526"/>
            <a:ext cx="2030095" cy="3606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10" b="1">
                <a:latin typeface="Calibri"/>
                <a:cs typeface="Calibri"/>
              </a:rPr>
              <a:t>Product</a:t>
            </a:r>
            <a:r>
              <a:rPr dirty="0" sz="2200" spc="-135" b="1">
                <a:latin typeface="Calibri"/>
                <a:cs typeface="Calibri"/>
              </a:rPr>
              <a:t> </a:t>
            </a:r>
            <a:r>
              <a:rPr dirty="0" sz="2200" spc="-40" b="1">
                <a:latin typeface="Calibri"/>
                <a:cs typeface="Calibri"/>
              </a:rPr>
              <a:t>Coverage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548640" y="527278"/>
            <a:ext cx="186055" cy="356235"/>
          </a:xfrm>
          <a:custGeom>
            <a:avLst/>
            <a:gdLst/>
            <a:ahLst/>
            <a:cxnLst/>
            <a:rect l="l" t="t" r="r" b="b"/>
            <a:pathLst>
              <a:path w="186054" h="356234">
                <a:moveTo>
                  <a:pt x="185775" y="0"/>
                </a:moveTo>
                <a:lnTo>
                  <a:pt x="0" y="0"/>
                </a:lnTo>
                <a:lnTo>
                  <a:pt x="0" y="356133"/>
                </a:lnTo>
                <a:lnTo>
                  <a:pt x="185775" y="356133"/>
                </a:lnTo>
                <a:lnTo>
                  <a:pt x="185775" y="0"/>
                </a:lnTo>
                <a:close/>
              </a:path>
            </a:pathLst>
          </a:custGeom>
          <a:solidFill>
            <a:srgbClr val="DB05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 txBox="1">
            <a:spLocks noGrp="1"/>
          </p:cNvSpPr>
          <p:nvPr>
            <p:ph type="title"/>
          </p:nvPr>
        </p:nvSpPr>
        <p:spPr>
          <a:xfrm>
            <a:off x="820318" y="421334"/>
            <a:ext cx="2373630" cy="495934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050" spc="5">
                <a:solidFill>
                  <a:srgbClr val="000000"/>
                </a:solidFill>
                <a:latin typeface="Calibri"/>
                <a:cs typeface="Calibri"/>
              </a:rPr>
              <a:t>Product</a:t>
            </a:r>
            <a:r>
              <a:rPr dirty="0" sz="3050" spc="-175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050" spc="5">
                <a:solidFill>
                  <a:srgbClr val="000000"/>
                </a:solidFill>
                <a:latin typeface="Calibri"/>
                <a:cs typeface="Calibri"/>
              </a:rPr>
              <a:t>Range</a:t>
            </a:r>
            <a:endParaRPr sz="3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40155" cy="755903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92240" y="1501139"/>
            <a:ext cx="1179575" cy="67817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21623" y="2066544"/>
            <a:ext cx="597407" cy="2590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956297" y="1464907"/>
            <a:ext cx="3103880" cy="993140"/>
          </a:xfrm>
          <a:prstGeom prst="rect">
            <a:avLst/>
          </a:prstGeom>
        </p:spPr>
        <p:txBody>
          <a:bodyPr wrap="square" lIns="0" tIns="1905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00"/>
              </a:spcBef>
            </a:pPr>
            <a:r>
              <a:rPr dirty="0" sz="2200" spc="-5" b="1">
                <a:latin typeface="Arial"/>
                <a:cs typeface="Arial"/>
              </a:rPr>
              <a:t>Manufacture</a:t>
            </a:r>
            <a:r>
              <a:rPr dirty="0" sz="2200" spc="-45" b="1">
                <a:latin typeface="Arial"/>
                <a:cs typeface="Arial"/>
              </a:rPr>
              <a:t> </a:t>
            </a:r>
            <a:r>
              <a:rPr dirty="0" sz="2200" spc="-5" b="1">
                <a:latin typeface="Arial"/>
                <a:cs typeface="Arial"/>
              </a:rPr>
              <a:t>License</a:t>
            </a:r>
            <a:endParaRPr sz="22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1240"/>
              </a:spcBef>
            </a:pPr>
            <a:r>
              <a:rPr dirty="0" sz="1950" spc="5" b="1">
                <a:latin typeface="等线"/>
                <a:cs typeface="等线"/>
              </a:rPr>
              <a:t>Class </a:t>
            </a:r>
            <a:r>
              <a:rPr dirty="0" sz="1950" spc="-5" b="1">
                <a:latin typeface="等线"/>
                <a:cs typeface="等线"/>
              </a:rPr>
              <a:t>A</a:t>
            </a:r>
            <a:endParaRPr sz="1950">
              <a:latin typeface="等线"/>
              <a:cs typeface="等线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776971" y="4353471"/>
            <a:ext cx="156845" cy="159385"/>
          </a:xfrm>
          <a:custGeom>
            <a:avLst/>
            <a:gdLst/>
            <a:ahLst/>
            <a:cxnLst/>
            <a:rect l="l" t="t" r="r" b="b"/>
            <a:pathLst>
              <a:path w="156845" h="159385">
                <a:moveTo>
                  <a:pt x="156806" y="0"/>
                </a:moveTo>
                <a:lnTo>
                  <a:pt x="0" y="0"/>
                </a:lnTo>
                <a:lnTo>
                  <a:pt x="0" y="159092"/>
                </a:lnTo>
                <a:lnTo>
                  <a:pt x="156806" y="159092"/>
                </a:lnTo>
                <a:lnTo>
                  <a:pt x="156806" y="0"/>
                </a:lnTo>
                <a:close/>
              </a:path>
            </a:pathLst>
          </a:custGeom>
          <a:solidFill>
            <a:srgbClr val="DC09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776971" y="3582974"/>
            <a:ext cx="156845" cy="157480"/>
          </a:xfrm>
          <a:custGeom>
            <a:avLst/>
            <a:gdLst/>
            <a:ahLst/>
            <a:cxnLst/>
            <a:rect l="l" t="t" r="r" b="b"/>
            <a:pathLst>
              <a:path w="156845" h="157479">
                <a:moveTo>
                  <a:pt x="156806" y="0"/>
                </a:moveTo>
                <a:lnTo>
                  <a:pt x="0" y="0"/>
                </a:lnTo>
                <a:lnTo>
                  <a:pt x="0" y="157175"/>
                </a:lnTo>
                <a:lnTo>
                  <a:pt x="156806" y="157175"/>
                </a:lnTo>
                <a:lnTo>
                  <a:pt x="156806" y="0"/>
                </a:lnTo>
                <a:close/>
              </a:path>
            </a:pathLst>
          </a:custGeom>
          <a:solidFill>
            <a:srgbClr val="DC09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48640" y="527278"/>
            <a:ext cx="186055" cy="356235"/>
          </a:xfrm>
          <a:custGeom>
            <a:avLst/>
            <a:gdLst/>
            <a:ahLst/>
            <a:cxnLst/>
            <a:rect l="l" t="t" r="r" b="b"/>
            <a:pathLst>
              <a:path w="186054" h="356234">
                <a:moveTo>
                  <a:pt x="185775" y="0"/>
                </a:moveTo>
                <a:lnTo>
                  <a:pt x="0" y="0"/>
                </a:lnTo>
                <a:lnTo>
                  <a:pt x="0" y="356133"/>
                </a:lnTo>
                <a:lnTo>
                  <a:pt x="185775" y="356133"/>
                </a:lnTo>
                <a:lnTo>
                  <a:pt x="185775" y="0"/>
                </a:lnTo>
                <a:close/>
              </a:path>
            </a:pathLst>
          </a:custGeom>
          <a:solidFill>
            <a:srgbClr val="DB05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8056244" y="3438905"/>
            <a:ext cx="2640965" cy="1091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950" spc="-20" b="0">
                <a:solidFill>
                  <a:srgbClr val="242424"/>
                </a:solidFill>
                <a:latin typeface="Calibri Light"/>
                <a:cs typeface="Calibri Light"/>
              </a:rPr>
              <a:t>Elevator </a:t>
            </a:r>
            <a:r>
              <a:rPr dirty="0" sz="1950" spc="-10" b="0">
                <a:solidFill>
                  <a:srgbClr val="242424"/>
                </a:solidFill>
                <a:latin typeface="Calibri Light"/>
                <a:cs typeface="Calibri Light"/>
              </a:rPr>
              <a:t>max </a:t>
            </a:r>
            <a:r>
              <a:rPr dirty="0" sz="1950" b="0">
                <a:solidFill>
                  <a:srgbClr val="242424"/>
                </a:solidFill>
                <a:latin typeface="Calibri Light"/>
                <a:cs typeface="Calibri Light"/>
              </a:rPr>
              <a:t>speed</a:t>
            </a:r>
            <a:r>
              <a:rPr dirty="0" sz="1950" spc="-55" b="0">
                <a:solidFill>
                  <a:srgbClr val="242424"/>
                </a:solidFill>
                <a:latin typeface="Calibri Light"/>
                <a:cs typeface="Calibri Light"/>
              </a:rPr>
              <a:t> </a:t>
            </a:r>
            <a:r>
              <a:rPr dirty="0" sz="1950" spc="-5" b="0">
                <a:solidFill>
                  <a:srgbClr val="242424"/>
                </a:solidFill>
                <a:latin typeface="Calibri Light"/>
                <a:cs typeface="Calibri Light"/>
              </a:rPr>
              <a:t>10m/s</a:t>
            </a:r>
            <a:endParaRPr sz="195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</a:pPr>
            <a:endParaRPr sz="19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405"/>
              </a:spcBef>
            </a:pPr>
            <a:r>
              <a:rPr dirty="0" sz="1950" spc="-15" b="0">
                <a:solidFill>
                  <a:srgbClr val="242424"/>
                </a:solidFill>
                <a:latin typeface="Calibri Light"/>
                <a:cs typeface="Calibri Light"/>
              </a:rPr>
              <a:t>Escalator vertical </a:t>
            </a:r>
            <a:r>
              <a:rPr dirty="0" sz="1950" spc="-5" b="0">
                <a:solidFill>
                  <a:srgbClr val="242424"/>
                </a:solidFill>
                <a:latin typeface="Calibri Light"/>
                <a:cs typeface="Calibri Light"/>
              </a:rPr>
              <a:t>rise</a:t>
            </a:r>
            <a:r>
              <a:rPr dirty="0" sz="1950" spc="-20" b="0">
                <a:solidFill>
                  <a:srgbClr val="242424"/>
                </a:solidFill>
                <a:latin typeface="Calibri Light"/>
                <a:cs typeface="Calibri Light"/>
              </a:rPr>
              <a:t> </a:t>
            </a:r>
            <a:r>
              <a:rPr dirty="0" sz="1950" spc="15" b="0">
                <a:solidFill>
                  <a:srgbClr val="242424"/>
                </a:solidFill>
                <a:latin typeface="Calibri Light"/>
                <a:cs typeface="Calibri Light"/>
              </a:rPr>
              <a:t>42m</a:t>
            </a:r>
            <a:endParaRPr sz="1950">
              <a:latin typeface="Calibri Light"/>
              <a:cs typeface="Calibri Light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20318" y="421334"/>
            <a:ext cx="2373630" cy="495934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050" spc="5">
                <a:solidFill>
                  <a:srgbClr val="000000"/>
                </a:solidFill>
                <a:latin typeface="Calibri"/>
                <a:cs typeface="Calibri"/>
              </a:rPr>
              <a:t>Product</a:t>
            </a:r>
            <a:r>
              <a:rPr dirty="0" sz="3050" spc="-175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050" spc="5">
                <a:solidFill>
                  <a:srgbClr val="000000"/>
                </a:solidFill>
                <a:latin typeface="Calibri"/>
                <a:cs typeface="Calibri"/>
              </a:rPr>
              <a:t>Range</a:t>
            </a:r>
            <a:endParaRPr sz="305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795272" y="1238973"/>
            <a:ext cx="3947160" cy="5454650"/>
            <a:chOff x="1795272" y="1238973"/>
            <a:chExt cx="3947160" cy="5454650"/>
          </a:xfrm>
        </p:grpSpPr>
        <p:sp>
          <p:nvSpPr>
            <p:cNvPr id="12" name="object 12"/>
            <p:cNvSpPr/>
            <p:nvPr/>
          </p:nvSpPr>
          <p:spPr>
            <a:xfrm>
              <a:off x="1795272" y="1238973"/>
              <a:ext cx="3947160" cy="5454650"/>
            </a:xfrm>
            <a:custGeom>
              <a:avLst/>
              <a:gdLst/>
              <a:ahLst/>
              <a:cxnLst/>
              <a:rect l="l" t="t" r="r" b="b"/>
              <a:pathLst>
                <a:path w="3947160" h="5454650">
                  <a:moveTo>
                    <a:pt x="3947160" y="0"/>
                  </a:moveTo>
                  <a:lnTo>
                    <a:pt x="0" y="0"/>
                  </a:lnTo>
                  <a:lnTo>
                    <a:pt x="0" y="5454269"/>
                  </a:lnTo>
                  <a:lnTo>
                    <a:pt x="3947160" y="5454269"/>
                  </a:lnTo>
                  <a:lnTo>
                    <a:pt x="3947160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28444" y="1450847"/>
              <a:ext cx="3576828" cy="503224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40155" cy="755903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62811" y="3319271"/>
            <a:ext cx="1341120" cy="1155700"/>
          </a:xfrm>
          <a:custGeom>
            <a:avLst/>
            <a:gdLst/>
            <a:ahLst/>
            <a:cxnLst/>
            <a:rect l="l" t="t" r="r" b="b"/>
            <a:pathLst>
              <a:path w="1341120" h="1155700">
                <a:moveTo>
                  <a:pt x="1051814" y="0"/>
                </a:moveTo>
                <a:lnTo>
                  <a:pt x="289306" y="0"/>
                </a:lnTo>
                <a:lnTo>
                  <a:pt x="0" y="576834"/>
                </a:lnTo>
                <a:lnTo>
                  <a:pt x="289306" y="1155572"/>
                </a:lnTo>
                <a:lnTo>
                  <a:pt x="1051814" y="1155572"/>
                </a:lnTo>
                <a:lnTo>
                  <a:pt x="1341120" y="576834"/>
                </a:lnTo>
                <a:lnTo>
                  <a:pt x="1051814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975229" y="5883275"/>
            <a:ext cx="1339215" cy="1155700"/>
          </a:xfrm>
          <a:custGeom>
            <a:avLst/>
            <a:gdLst/>
            <a:ahLst/>
            <a:cxnLst/>
            <a:rect l="l" t="t" r="r" b="b"/>
            <a:pathLst>
              <a:path w="1339214" h="1155700">
                <a:moveTo>
                  <a:pt x="1049908" y="0"/>
                </a:moveTo>
                <a:lnTo>
                  <a:pt x="287400" y="0"/>
                </a:lnTo>
                <a:lnTo>
                  <a:pt x="0" y="576884"/>
                </a:lnTo>
                <a:lnTo>
                  <a:pt x="287400" y="1155598"/>
                </a:lnTo>
                <a:lnTo>
                  <a:pt x="1049908" y="1155598"/>
                </a:lnTo>
                <a:lnTo>
                  <a:pt x="1339215" y="576884"/>
                </a:lnTo>
                <a:lnTo>
                  <a:pt x="1049908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769614" y="6470700"/>
            <a:ext cx="624840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10">
                <a:solidFill>
                  <a:srgbClr val="DC615B"/>
                </a:solidFill>
                <a:latin typeface="Lucida Sans Unicode"/>
                <a:cs typeface="Lucida Sans Unicode"/>
              </a:rPr>
              <a:t>S</a:t>
            </a:r>
            <a:r>
              <a:rPr dirty="0" sz="1300" spc="-315">
                <a:solidFill>
                  <a:srgbClr val="DC615B"/>
                </a:solidFill>
                <a:latin typeface="Lucida Sans Unicode"/>
                <a:cs typeface="Lucida Sans Unicode"/>
              </a:rPr>
              <a:t> </a:t>
            </a:r>
            <a:r>
              <a:rPr dirty="0" sz="1300" spc="100">
                <a:solidFill>
                  <a:srgbClr val="DC615B"/>
                </a:solidFill>
                <a:latin typeface="Lucida Sans Unicode"/>
                <a:cs typeface="Lucida Sans Unicode"/>
              </a:rPr>
              <a:t>800</a:t>
            </a:r>
            <a:r>
              <a:rPr dirty="0" sz="1300" spc="-315">
                <a:solidFill>
                  <a:srgbClr val="DC615B"/>
                </a:solidFill>
                <a:latin typeface="Lucida Sans Unicode"/>
                <a:cs typeface="Lucida Sans Unicode"/>
              </a:rPr>
              <a:t> </a:t>
            </a:r>
            <a:r>
              <a:rPr dirty="0" sz="1300" spc="10">
                <a:solidFill>
                  <a:srgbClr val="DC615B"/>
                </a:solidFill>
                <a:latin typeface="Lucida Sans Unicode"/>
                <a:cs typeface="Lucida Sans Unicode"/>
              </a:rPr>
              <a:t>H</a:t>
            </a:r>
            <a:endParaRPr sz="1300">
              <a:latin typeface="Lucida Sans Unicode"/>
              <a:cs typeface="Lucida Sans Unicode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990588" y="922019"/>
            <a:ext cx="1792605" cy="2741930"/>
            <a:chOff x="6990588" y="922019"/>
            <a:chExt cx="1792605" cy="2741930"/>
          </a:xfrm>
        </p:grpSpPr>
        <p:sp>
          <p:nvSpPr>
            <p:cNvPr id="7" name="object 7"/>
            <p:cNvSpPr/>
            <p:nvPr/>
          </p:nvSpPr>
          <p:spPr>
            <a:xfrm>
              <a:off x="6990588" y="922019"/>
              <a:ext cx="1339215" cy="1153795"/>
            </a:xfrm>
            <a:custGeom>
              <a:avLst/>
              <a:gdLst/>
              <a:ahLst/>
              <a:cxnLst/>
              <a:rect l="l" t="t" r="r" b="b"/>
              <a:pathLst>
                <a:path w="1339215" h="1153795">
                  <a:moveTo>
                    <a:pt x="1051940" y="0"/>
                  </a:moveTo>
                  <a:lnTo>
                    <a:pt x="287400" y="0"/>
                  </a:lnTo>
                  <a:lnTo>
                    <a:pt x="0" y="576707"/>
                  </a:lnTo>
                  <a:lnTo>
                    <a:pt x="287400" y="1153541"/>
                  </a:lnTo>
                  <a:lnTo>
                    <a:pt x="1051940" y="1153541"/>
                  </a:lnTo>
                  <a:lnTo>
                    <a:pt x="1339214" y="576707"/>
                  </a:lnTo>
                  <a:lnTo>
                    <a:pt x="1051940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61148" y="950975"/>
              <a:ext cx="1121663" cy="271271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875780" y="1225042"/>
            <a:ext cx="601980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-5" b="1">
                <a:solidFill>
                  <a:srgbClr val="DC615B"/>
                </a:solidFill>
                <a:latin typeface="Verdana"/>
                <a:cs typeface="Verdana"/>
              </a:rPr>
              <a:t>S700</a:t>
            </a:r>
            <a:r>
              <a:rPr dirty="0" sz="1300" spc="10" b="1">
                <a:solidFill>
                  <a:srgbClr val="DC615B"/>
                </a:solidFill>
                <a:latin typeface="Verdana"/>
                <a:cs typeface="Verdana"/>
              </a:rPr>
              <a:t>L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86078" y="4048125"/>
            <a:ext cx="627380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10">
                <a:solidFill>
                  <a:srgbClr val="DC615B"/>
                </a:solidFill>
                <a:latin typeface="Lucida Sans Unicode"/>
                <a:cs typeface="Lucida Sans Unicode"/>
              </a:rPr>
              <a:t>S</a:t>
            </a:r>
            <a:r>
              <a:rPr dirty="0" sz="1300" spc="-250">
                <a:solidFill>
                  <a:srgbClr val="DC615B"/>
                </a:solidFill>
                <a:latin typeface="Lucida Sans Unicode"/>
                <a:cs typeface="Lucida Sans Unicode"/>
              </a:rPr>
              <a:t> </a:t>
            </a:r>
            <a:r>
              <a:rPr dirty="0" sz="1300" spc="95">
                <a:solidFill>
                  <a:srgbClr val="DC615B"/>
                </a:solidFill>
                <a:latin typeface="Lucida Sans Unicode"/>
                <a:cs typeface="Lucida Sans Unicode"/>
              </a:rPr>
              <a:t>700G</a:t>
            </a:r>
            <a:endParaRPr sz="13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248900" y="2319527"/>
            <a:ext cx="1341120" cy="1155065"/>
          </a:xfrm>
          <a:custGeom>
            <a:avLst/>
            <a:gdLst/>
            <a:ahLst/>
            <a:cxnLst/>
            <a:rect l="l" t="t" r="r" b="b"/>
            <a:pathLst>
              <a:path w="1341120" h="1155064">
                <a:moveTo>
                  <a:pt x="1051814" y="0"/>
                </a:moveTo>
                <a:lnTo>
                  <a:pt x="289305" y="0"/>
                </a:lnTo>
                <a:lnTo>
                  <a:pt x="0" y="578231"/>
                </a:lnTo>
                <a:lnTo>
                  <a:pt x="289305" y="1154557"/>
                </a:lnTo>
                <a:lnTo>
                  <a:pt x="1051814" y="1154557"/>
                </a:lnTo>
                <a:lnTo>
                  <a:pt x="1341120" y="578231"/>
                </a:lnTo>
                <a:lnTo>
                  <a:pt x="1051814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2" name="object 12"/>
          <p:cNvGrpSpPr/>
          <p:nvPr/>
        </p:nvGrpSpPr>
        <p:grpSpPr>
          <a:xfrm>
            <a:off x="1601724" y="1499615"/>
            <a:ext cx="3031490" cy="5809615"/>
            <a:chOff x="1601724" y="1499615"/>
            <a:chExt cx="3031490" cy="5809615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47444" y="4640580"/>
              <a:ext cx="2985516" cy="266852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01724" y="1499615"/>
              <a:ext cx="1962912" cy="3279648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0102977" y="2930779"/>
            <a:ext cx="628650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20" b="1">
                <a:solidFill>
                  <a:srgbClr val="DC615B"/>
                </a:solidFill>
                <a:latin typeface="Verdana"/>
                <a:cs typeface="Verdana"/>
              </a:rPr>
              <a:t>S</a:t>
            </a:r>
            <a:r>
              <a:rPr dirty="0" sz="1300" spc="30" b="1">
                <a:solidFill>
                  <a:srgbClr val="DC615B"/>
                </a:solidFill>
                <a:latin typeface="Verdana"/>
                <a:cs typeface="Verdana"/>
              </a:rPr>
              <a:t>7</a:t>
            </a:r>
            <a:r>
              <a:rPr dirty="0" sz="1300" spc="5" b="1">
                <a:solidFill>
                  <a:srgbClr val="DC615B"/>
                </a:solidFill>
                <a:latin typeface="Verdana"/>
                <a:cs typeface="Verdana"/>
              </a:rPr>
              <a:t>00</a:t>
            </a:r>
            <a:r>
              <a:rPr dirty="0" sz="1300" spc="10" b="1">
                <a:solidFill>
                  <a:srgbClr val="DC615B"/>
                </a:solidFill>
                <a:latin typeface="Verdana"/>
                <a:cs typeface="Verdana"/>
              </a:rPr>
              <a:t>P</a:t>
            </a:r>
            <a:endParaRPr sz="1300">
              <a:latin typeface="Verdana"/>
              <a:cs typeface="Verdana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814304" y="893063"/>
            <a:ext cx="1022603" cy="271424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835652" y="2926079"/>
            <a:ext cx="1181100" cy="678179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5294757" y="3065221"/>
            <a:ext cx="1282700" cy="3606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5" b="1">
                <a:latin typeface="Arial"/>
                <a:cs typeface="Arial"/>
              </a:rPr>
              <a:t>Elevators</a:t>
            </a:r>
            <a:endParaRPr sz="2200">
              <a:latin typeface="Arial"/>
              <a:cs typeface="Arial"/>
            </a:endParaRPr>
          </a:p>
        </p:txBody>
      </p:sp>
      <p:graphicFrame>
        <p:nvGraphicFramePr>
          <p:cNvPr id="19" name="object 19"/>
          <p:cNvGraphicFramePr>
            <a:graphicFrameLocks noGrp="1"/>
          </p:cNvGraphicFramePr>
          <p:nvPr/>
        </p:nvGraphicFramePr>
        <p:xfrm>
          <a:off x="4811267" y="3842219"/>
          <a:ext cx="8455025" cy="27152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6660"/>
                <a:gridCol w="1601469"/>
                <a:gridCol w="1409700"/>
                <a:gridCol w="1409700"/>
                <a:gridCol w="1407795"/>
                <a:gridCol w="1407795"/>
              </a:tblGrid>
              <a:tr h="402374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BDBDBD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dirty="0" sz="1400" spc="5" b="1">
                          <a:solidFill>
                            <a:srgbClr val="FFFFFF"/>
                          </a:solidFill>
                          <a:latin typeface="等线"/>
                          <a:cs typeface="等线"/>
                        </a:rPr>
                        <a:t>Gearless</a:t>
                      </a:r>
                      <a:endParaRPr sz="1400">
                        <a:latin typeface="等线"/>
                        <a:cs typeface="等线"/>
                      </a:endParaRPr>
                    </a:p>
                  </a:txBody>
                  <a:tcPr marL="0" marR="0" marB="0" marT="62865">
                    <a:solidFill>
                      <a:srgbClr val="BDBDBD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6216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solidFill>
                      <a:srgbClr val="BDBDBD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dirty="0" sz="1200" b="1">
                          <a:solidFill>
                            <a:srgbClr val="DC615B"/>
                          </a:solidFill>
                          <a:latin typeface="Calibri"/>
                          <a:cs typeface="Calibri"/>
                        </a:rPr>
                        <a:t>S700F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73025">
                    <a:lnR w="3175">
                      <a:solidFill>
                        <a:srgbClr val="BDBDBD"/>
                      </a:solidFill>
                      <a:prstDash val="solid"/>
                    </a:lnR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dirty="0" sz="1200" b="1">
                          <a:solidFill>
                            <a:srgbClr val="DC615B"/>
                          </a:solidFill>
                          <a:latin typeface="Calibri"/>
                          <a:cs typeface="Calibri"/>
                        </a:rPr>
                        <a:t>S700P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73025">
                    <a:lnL w="3175">
                      <a:solidFill>
                        <a:srgbClr val="BDBDBD"/>
                      </a:solidFill>
                      <a:prstDash val="solid"/>
                    </a:lnL>
                    <a:lnR w="3175">
                      <a:solidFill>
                        <a:srgbClr val="BDBDBD"/>
                      </a:solidFill>
                      <a:prstDash val="solid"/>
                    </a:lnR>
                    <a:lnT w="3175">
                      <a:solidFill>
                        <a:srgbClr val="F0F0F0"/>
                      </a:solidFill>
                      <a:prstDash val="solid"/>
                    </a:lnT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dirty="0" sz="1200" b="1">
                          <a:solidFill>
                            <a:srgbClr val="DC615B"/>
                          </a:solidFill>
                          <a:latin typeface="Calibri"/>
                          <a:cs typeface="Calibri"/>
                        </a:rPr>
                        <a:t>S700L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73025">
                    <a:lnL w="3175">
                      <a:solidFill>
                        <a:srgbClr val="BDBDBD"/>
                      </a:solidFill>
                      <a:prstDash val="solid"/>
                    </a:lnL>
                    <a:lnR w="3175">
                      <a:solidFill>
                        <a:srgbClr val="BDBDBD"/>
                      </a:solidFill>
                      <a:prstDash val="solid"/>
                    </a:lnR>
                    <a:lnT w="3175">
                      <a:solidFill>
                        <a:srgbClr val="F0F0F0"/>
                      </a:solidFill>
                      <a:prstDash val="solid"/>
                    </a:lnT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dirty="0" sz="1200" b="1">
                          <a:solidFill>
                            <a:srgbClr val="DC615B"/>
                          </a:solidFill>
                          <a:latin typeface="Calibri"/>
                          <a:cs typeface="Calibri"/>
                        </a:rPr>
                        <a:t>S700G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73025">
                    <a:lnL w="3175">
                      <a:solidFill>
                        <a:srgbClr val="BDBDBD"/>
                      </a:solidFill>
                      <a:prstDash val="solid"/>
                    </a:lnL>
                    <a:lnR w="3175">
                      <a:solidFill>
                        <a:srgbClr val="F0F0F0"/>
                      </a:solidFill>
                      <a:prstDash val="solid"/>
                    </a:lnR>
                    <a:lnT w="3175">
                      <a:solidFill>
                        <a:srgbClr val="F0F0F0"/>
                      </a:solidFill>
                      <a:prstDash val="solid"/>
                    </a:lnT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dirty="0" sz="1200" b="1">
                          <a:solidFill>
                            <a:srgbClr val="DC615B"/>
                          </a:solidFill>
                          <a:latin typeface="Calibri"/>
                          <a:cs typeface="Calibri"/>
                        </a:rPr>
                        <a:t>S800H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73025">
                    <a:lnL w="3175">
                      <a:solidFill>
                        <a:srgbClr val="F0F0F0"/>
                      </a:solidFill>
                      <a:prstDash val="solid"/>
                    </a:lnL>
                    <a:lnT w="3175">
                      <a:solidFill>
                        <a:srgbClr val="F0F0F0"/>
                      </a:solidFill>
                      <a:prstDash val="solid"/>
                    </a:lnT>
                    <a:solidFill>
                      <a:srgbClr val="DFDFDF"/>
                    </a:solidFill>
                  </a:tcPr>
                </a:tc>
              </a:tr>
              <a:tr h="488607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solidFill>
                      <a:srgbClr val="BDBD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dirty="0" sz="1200" spc="-5" b="1">
                          <a:latin typeface="Calibri"/>
                          <a:cs typeface="Calibri"/>
                        </a:rPr>
                        <a:t>Freight</a:t>
                      </a:r>
                      <a:r>
                        <a:rPr dirty="0" sz="1200" spc="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elevator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34620">
                    <a:lnR w="3175">
                      <a:solidFill>
                        <a:srgbClr val="BDBDBD"/>
                      </a:solidFill>
                      <a:prstDash val="solid"/>
                    </a:ln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349885" marR="310515" indent="-147955">
                        <a:lnSpc>
                          <a:spcPct val="101699"/>
                        </a:lnSpc>
                        <a:spcBef>
                          <a:spcPts val="254"/>
                        </a:spcBef>
                      </a:pPr>
                      <a:r>
                        <a:rPr dirty="0" sz="1200" spc="-5" b="1">
                          <a:latin typeface="Calibri"/>
                          <a:cs typeface="Calibri"/>
                        </a:rPr>
                        <a:t>MR</a:t>
                      </a:r>
                      <a:r>
                        <a:rPr dirty="0" sz="1200" spc="-8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passenger  elevator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3175">
                      <a:solidFill>
                        <a:srgbClr val="BDBDBD"/>
                      </a:solidFill>
                      <a:prstDash val="solid"/>
                    </a:lnL>
                    <a:lnR w="3175">
                      <a:solidFill>
                        <a:srgbClr val="BDBDBD"/>
                      </a:solidFill>
                      <a:prstDash val="solid"/>
                    </a:lnR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348615" marR="275590" indent="-173990">
                        <a:lnSpc>
                          <a:spcPct val="101699"/>
                        </a:lnSpc>
                        <a:spcBef>
                          <a:spcPts val="254"/>
                        </a:spcBef>
                      </a:pPr>
                      <a:r>
                        <a:rPr dirty="0" sz="1200" spc="-5" b="1">
                          <a:latin typeface="Calibri"/>
                          <a:cs typeface="Calibri"/>
                        </a:rPr>
                        <a:t>MRL</a:t>
                      </a:r>
                      <a:r>
                        <a:rPr dirty="0" sz="1200" spc="-9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passenger  elevator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3175">
                      <a:solidFill>
                        <a:srgbClr val="BDBDBD"/>
                      </a:solidFill>
                      <a:prstDash val="solid"/>
                    </a:lnL>
                    <a:lnR w="3175">
                      <a:solidFill>
                        <a:srgbClr val="F0F0F0"/>
                      </a:solidFill>
                      <a:prstDash val="solid"/>
                    </a:lnR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dirty="0" sz="1200" spc="-5" b="1">
                          <a:latin typeface="Calibri"/>
                          <a:cs typeface="Calibri"/>
                        </a:rPr>
                        <a:t>Panoramic</a:t>
                      </a:r>
                      <a:r>
                        <a:rPr dirty="0" sz="1200" spc="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elevator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34620">
                    <a:lnL w="3175">
                      <a:solidFill>
                        <a:srgbClr val="F0F0F0"/>
                      </a:solidFill>
                      <a:prstDash val="solid"/>
                    </a:lnL>
                    <a:lnR w="3175">
                      <a:solidFill>
                        <a:srgbClr val="F0F0F0"/>
                      </a:solidFill>
                      <a:prstDash val="solid"/>
                    </a:lnR>
                    <a:lnB w="3175">
                      <a:solidFill>
                        <a:srgbClr val="BDBDBD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348615" marR="414655" indent="-74930">
                        <a:lnSpc>
                          <a:spcPct val="101699"/>
                        </a:lnSpc>
                        <a:spcBef>
                          <a:spcPts val="254"/>
                        </a:spcBef>
                      </a:pPr>
                      <a:r>
                        <a:rPr dirty="0" sz="1200" spc="-5" b="1">
                          <a:latin typeface="Calibri"/>
                          <a:cs typeface="Calibri"/>
                        </a:rPr>
                        <a:t>H</a:t>
                      </a:r>
                      <a:r>
                        <a:rPr dirty="0" sz="1200" spc="-10" b="1">
                          <a:latin typeface="Calibri"/>
                          <a:cs typeface="Calibri"/>
                        </a:rPr>
                        <a:t>i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g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h-sp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ee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d  </a:t>
                      </a:r>
                      <a:r>
                        <a:rPr dirty="0" sz="1200" spc="-5" b="1">
                          <a:latin typeface="Calibri"/>
                          <a:cs typeface="Calibri"/>
                        </a:rPr>
                        <a:t>elevator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2384">
                    <a:lnL w="3175">
                      <a:solidFill>
                        <a:srgbClr val="F0F0F0"/>
                      </a:solidFill>
                      <a:prstDash val="solid"/>
                    </a:lnL>
                    <a:lnB w="3175">
                      <a:solidFill>
                        <a:srgbClr val="BDBDBD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</a:tr>
              <a:tr h="4598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dirty="0" sz="1200" spc="-5" b="1">
                          <a:latin typeface="Calibri"/>
                          <a:cs typeface="Calibri"/>
                        </a:rPr>
                        <a:t>Rise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19380">
                    <a:lnR w="3175">
                      <a:solidFill>
                        <a:srgbClr val="F0F0F0"/>
                      </a:solidFill>
                      <a:prstDash val="solid"/>
                    </a:lnR>
                    <a:lnB w="3175">
                      <a:solidFill>
                        <a:srgbClr val="BDBDBD"/>
                      </a:solidFill>
                      <a:prstDash val="solid"/>
                    </a:lnB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dirty="0" sz="1200" spc="-5" b="1">
                          <a:latin typeface="Calibri"/>
                          <a:cs typeface="Calibri"/>
                        </a:rPr>
                        <a:t>10m-50m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19380">
                    <a:lnL w="3175">
                      <a:solidFill>
                        <a:srgbClr val="F0F0F0"/>
                      </a:solidFill>
                      <a:prstDash val="solid"/>
                    </a:lnL>
                    <a:lnR w="3175">
                      <a:solidFill>
                        <a:srgbClr val="F0F0F0"/>
                      </a:solidFill>
                      <a:prstDash val="solid"/>
                    </a:lnR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 marL="403225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dirty="0" sz="1200" spc="-5" b="1">
                          <a:latin typeface="Calibri"/>
                          <a:cs typeface="Calibri"/>
                        </a:rPr>
                        <a:t>3m-150m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19380">
                    <a:lnL w="3175">
                      <a:solidFill>
                        <a:srgbClr val="F0F0F0"/>
                      </a:solidFill>
                      <a:prstDash val="solid"/>
                    </a:lnL>
                    <a:lnR w="3175">
                      <a:solidFill>
                        <a:srgbClr val="F0F0F0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dirty="0" sz="1200" b="1">
                          <a:latin typeface="Calibri"/>
                          <a:cs typeface="Calibri"/>
                        </a:rPr>
                        <a:t>3m-125m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19380">
                    <a:lnL w="3175">
                      <a:solidFill>
                        <a:srgbClr val="F0F0F0"/>
                      </a:solidFill>
                      <a:prstDash val="solid"/>
                    </a:lnL>
                    <a:lnR w="3175">
                      <a:solidFill>
                        <a:srgbClr val="F0F0F0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BDBDBD"/>
                      </a:solidFill>
                      <a:prstDash val="solid"/>
                    </a:lnB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dirty="0" sz="1200" spc="-5" b="1">
                          <a:latin typeface="Calibri"/>
                          <a:cs typeface="Calibri"/>
                        </a:rPr>
                        <a:t>3m-125m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19380">
                    <a:lnL w="3175">
                      <a:solidFill>
                        <a:srgbClr val="F0F0F0"/>
                      </a:solidFill>
                      <a:prstDash val="solid"/>
                    </a:lnL>
                    <a:lnR w="3175">
                      <a:solidFill>
                        <a:srgbClr val="F0F0F0"/>
                      </a:solidFill>
                      <a:prstDash val="solid"/>
                    </a:lnR>
                    <a:lnT w="3175">
                      <a:solidFill>
                        <a:srgbClr val="BDBDBD"/>
                      </a:solidFill>
                      <a:prstDash val="solid"/>
                    </a:lnT>
                    <a:lnB w="3175">
                      <a:solidFill>
                        <a:srgbClr val="BDBDBD"/>
                      </a:solidFill>
                      <a:prstDash val="solid"/>
                    </a:lnB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810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dirty="0" sz="1200" b="1">
                          <a:latin typeface="Calibri"/>
                          <a:cs typeface="Calibri"/>
                        </a:rPr>
                        <a:t>300m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19380">
                    <a:lnL w="3175">
                      <a:solidFill>
                        <a:srgbClr val="F0F0F0"/>
                      </a:solidFill>
                      <a:prstDash val="solid"/>
                    </a:lnL>
                    <a:lnT w="3175">
                      <a:solidFill>
                        <a:srgbClr val="BDBDBD"/>
                      </a:solidFill>
                      <a:prstDash val="solid"/>
                    </a:lnT>
                    <a:lnB w="3175">
                      <a:solidFill>
                        <a:srgbClr val="BDBDBD"/>
                      </a:solidFill>
                      <a:prstDash val="solid"/>
                    </a:lnB>
                    <a:solidFill>
                      <a:srgbClr val="DFDFDF"/>
                    </a:solidFill>
                  </a:tcPr>
                </a:tc>
              </a:tr>
              <a:tr h="5422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200" spc="-5" b="1">
                          <a:latin typeface="Calibri"/>
                          <a:cs typeface="Calibri"/>
                        </a:rPr>
                        <a:t>Speed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810">
                    <a:lnR w="3175">
                      <a:solidFill>
                        <a:srgbClr val="BDBDBD"/>
                      </a:solidFill>
                      <a:prstDash val="solid"/>
                    </a:lnR>
                    <a:lnT w="3175">
                      <a:solidFill>
                        <a:srgbClr val="BDBDBD"/>
                      </a:solidFill>
                      <a:prstDash val="solid"/>
                    </a:lnT>
                    <a:lnB w="3175">
                      <a:solidFill>
                        <a:srgbClr val="BDBDBD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200" b="1">
                          <a:latin typeface="Calibri"/>
                          <a:cs typeface="Calibri"/>
                        </a:rPr>
                        <a:t>0.25m/s-1m/s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810">
                    <a:lnL w="3175">
                      <a:solidFill>
                        <a:srgbClr val="BDBDBD"/>
                      </a:solidFill>
                      <a:prstDash val="solid"/>
                    </a:lnL>
                    <a:lnR w="3175">
                      <a:solidFill>
                        <a:srgbClr val="BDBDBD"/>
                      </a:solidFill>
                      <a:prstDash val="solid"/>
                    </a:lnR>
                    <a:lnB w="3175">
                      <a:solidFill>
                        <a:srgbClr val="BDBDBD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r" marR="285750">
                        <a:lnSpc>
                          <a:spcPct val="100000"/>
                        </a:lnSpc>
                      </a:pPr>
                      <a:r>
                        <a:rPr dirty="0" sz="1200" b="1">
                          <a:latin typeface="Calibri"/>
                          <a:cs typeface="Calibri"/>
                        </a:rPr>
                        <a:t>1m/s-3.0m/s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810">
                    <a:lnL w="3175">
                      <a:solidFill>
                        <a:srgbClr val="BDBDBD"/>
                      </a:solidFill>
                      <a:prstDash val="solid"/>
                    </a:lnL>
                    <a:lnR w="3175">
                      <a:solidFill>
                        <a:srgbClr val="F0F0F0"/>
                      </a:solidFill>
                      <a:prstDash val="solid"/>
                    </a:lnR>
                    <a:lnB w="3175">
                      <a:solidFill>
                        <a:srgbClr val="BDBDBD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1270">
                        <a:lnSpc>
                          <a:spcPct val="100000"/>
                        </a:lnSpc>
                      </a:pPr>
                      <a:r>
                        <a:rPr dirty="0" sz="1200" b="1">
                          <a:latin typeface="Calibri"/>
                          <a:cs typeface="Calibri"/>
                        </a:rPr>
                        <a:t>1m/s-2.5m/s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810">
                    <a:lnL w="3175">
                      <a:solidFill>
                        <a:srgbClr val="F0F0F0"/>
                      </a:solidFill>
                      <a:prstDash val="solid"/>
                    </a:lnL>
                    <a:lnR w="3175">
                      <a:solidFill>
                        <a:srgbClr val="F0F0F0"/>
                      </a:solidFill>
                      <a:prstDash val="solid"/>
                    </a:lnR>
                    <a:lnT w="3175">
                      <a:solidFill>
                        <a:srgbClr val="BDBDBD"/>
                      </a:solidFill>
                      <a:prstDash val="solid"/>
                    </a:lnT>
                    <a:lnB w="3175">
                      <a:solidFill>
                        <a:srgbClr val="BDBDBD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z="1200" b="1">
                          <a:latin typeface="Calibri"/>
                          <a:cs typeface="Calibri"/>
                        </a:rPr>
                        <a:t>1m/s-2.5m/s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810">
                    <a:lnL w="3175">
                      <a:solidFill>
                        <a:srgbClr val="F0F0F0"/>
                      </a:solidFill>
                      <a:prstDash val="solid"/>
                    </a:lnL>
                    <a:lnR w="3175">
                      <a:solidFill>
                        <a:srgbClr val="F0F0F0"/>
                      </a:solidFill>
                      <a:prstDash val="solid"/>
                    </a:lnR>
                    <a:lnT w="3175">
                      <a:solidFill>
                        <a:srgbClr val="BDBDBD"/>
                      </a:solidFill>
                      <a:prstDash val="solid"/>
                    </a:lnT>
                    <a:lnB w="3175">
                      <a:solidFill>
                        <a:srgbClr val="BDBDBD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</a:pPr>
                      <a:r>
                        <a:rPr dirty="0" sz="1200" b="1">
                          <a:latin typeface="Calibri"/>
                          <a:cs typeface="Calibri"/>
                        </a:rPr>
                        <a:t>3.5-10.0m/s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810">
                    <a:lnL w="3175">
                      <a:solidFill>
                        <a:srgbClr val="F0F0F0"/>
                      </a:solidFill>
                      <a:prstDash val="solid"/>
                    </a:lnL>
                    <a:lnT w="3175">
                      <a:solidFill>
                        <a:srgbClr val="BDBDBD"/>
                      </a:solidFill>
                      <a:prstDash val="solid"/>
                    </a:lnT>
                    <a:lnB w="3175">
                      <a:solidFill>
                        <a:srgbClr val="BDBDBD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</a:tr>
              <a:tr h="459828">
                <a:tc gridSpan="2">
                  <a:txBody>
                    <a:bodyPr/>
                    <a:lstStyle/>
                    <a:p>
                      <a:pPr marL="361315">
                        <a:lnSpc>
                          <a:spcPct val="100000"/>
                        </a:lnSpc>
                        <a:spcBef>
                          <a:spcPts val="1025"/>
                        </a:spcBef>
                        <a:tabLst>
                          <a:tab pos="1219835" algn="l"/>
                        </a:tabLst>
                      </a:pPr>
                      <a:r>
                        <a:rPr dirty="0" sz="1200" spc="-5" b="1">
                          <a:latin typeface="Calibri"/>
                          <a:cs typeface="Calibri"/>
                        </a:rPr>
                        <a:t>Load	</a:t>
                      </a:r>
                      <a:r>
                        <a:rPr dirty="0" sz="1200" b="1">
                          <a:latin typeface="Calibri"/>
                          <a:cs typeface="Calibri"/>
                        </a:rPr>
                        <a:t>1000kg-5000kg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30175">
                    <a:lnR w="3175">
                      <a:solidFill>
                        <a:srgbClr val="F0F0F0"/>
                      </a:solidFill>
                      <a:prstDash val="solid"/>
                    </a:lnR>
                    <a:lnT w="3175">
                      <a:solidFill>
                        <a:srgbClr val="BDBDBD"/>
                      </a:solidFill>
                      <a:prstDash val="solid"/>
                    </a:lnT>
                    <a:solidFill>
                      <a:srgbClr val="DFDFD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54635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dirty="0" sz="1200" b="1">
                          <a:latin typeface="Calibri"/>
                          <a:cs typeface="Calibri"/>
                        </a:rPr>
                        <a:t>550kg-2000kg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30175">
                    <a:lnL w="3175">
                      <a:solidFill>
                        <a:srgbClr val="F0F0F0"/>
                      </a:solidFill>
                      <a:prstDash val="solid"/>
                    </a:lnL>
                    <a:lnR w="3175">
                      <a:solidFill>
                        <a:srgbClr val="F0F0F0"/>
                      </a:solidFill>
                      <a:prstDash val="solid"/>
                    </a:lnR>
                    <a:lnT w="3175">
                      <a:solidFill>
                        <a:srgbClr val="BDBDBD"/>
                      </a:solidFill>
                      <a:prstDash val="solid"/>
                    </a:lnT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dirty="0" sz="1200" b="1">
                          <a:latin typeface="Calibri"/>
                          <a:cs typeface="Calibri"/>
                        </a:rPr>
                        <a:t>250kg-2500kg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30175">
                    <a:lnL w="3175">
                      <a:solidFill>
                        <a:srgbClr val="F0F0F0"/>
                      </a:solidFill>
                      <a:prstDash val="solid"/>
                    </a:lnL>
                    <a:lnR w="3175">
                      <a:solidFill>
                        <a:srgbClr val="F0F0F0"/>
                      </a:solidFill>
                      <a:prstDash val="solid"/>
                    </a:lnR>
                    <a:lnT w="3175">
                      <a:solidFill>
                        <a:srgbClr val="BDBDBD"/>
                      </a:solidFill>
                      <a:prstDash val="solid"/>
                    </a:lnT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dirty="0" sz="1200" b="1">
                          <a:latin typeface="Calibri"/>
                          <a:cs typeface="Calibri"/>
                        </a:rPr>
                        <a:t>630kg-1600kg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30175">
                    <a:lnL w="3175">
                      <a:solidFill>
                        <a:srgbClr val="F0F0F0"/>
                      </a:solidFill>
                      <a:prstDash val="solid"/>
                    </a:lnL>
                    <a:lnR w="3175">
                      <a:solidFill>
                        <a:srgbClr val="F0F0F0"/>
                      </a:solidFill>
                      <a:prstDash val="solid"/>
                    </a:lnR>
                    <a:lnT w="3175">
                      <a:solidFill>
                        <a:srgbClr val="BDBDBD"/>
                      </a:solidFill>
                      <a:prstDash val="solid"/>
                    </a:lnT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dirty="0" sz="1200" b="1">
                          <a:latin typeface="Calibri"/>
                          <a:cs typeface="Calibri"/>
                        </a:rPr>
                        <a:t>800kg-2000kg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130175">
                    <a:lnL w="3175">
                      <a:solidFill>
                        <a:srgbClr val="F0F0F0"/>
                      </a:solidFill>
                      <a:prstDash val="solid"/>
                    </a:lnL>
                    <a:lnT w="3175">
                      <a:solidFill>
                        <a:srgbClr val="BDBDBD"/>
                      </a:solidFill>
                      <a:prstDash val="solid"/>
                    </a:lnT>
                    <a:solidFill>
                      <a:srgbClr val="DFDFDF"/>
                    </a:solidFill>
                  </a:tcPr>
                </a:tc>
              </a:tr>
            </a:tbl>
          </a:graphicData>
        </a:graphic>
      </p:graphicFrame>
      <p:sp>
        <p:nvSpPr>
          <p:cNvPr id="20" name="object 20"/>
          <p:cNvSpPr/>
          <p:nvPr/>
        </p:nvSpPr>
        <p:spPr>
          <a:xfrm>
            <a:off x="548640" y="527278"/>
            <a:ext cx="186055" cy="356235"/>
          </a:xfrm>
          <a:custGeom>
            <a:avLst/>
            <a:gdLst/>
            <a:ahLst/>
            <a:cxnLst/>
            <a:rect l="l" t="t" r="r" b="b"/>
            <a:pathLst>
              <a:path w="186054" h="356234">
                <a:moveTo>
                  <a:pt x="185775" y="0"/>
                </a:moveTo>
                <a:lnTo>
                  <a:pt x="0" y="0"/>
                </a:lnTo>
                <a:lnTo>
                  <a:pt x="0" y="356133"/>
                </a:lnTo>
                <a:lnTo>
                  <a:pt x="185775" y="356133"/>
                </a:lnTo>
                <a:lnTo>
                  <a:pt x="185775" y="0"/>
                </a:lnTo>
                <a:close/>
              </a:path>
            </a:pathLst>
          </a:custGeom>
          <a:solidFill>
            <a:srgbClr val="DB05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820318" y="421334"/>
            <a:ext cx="2373630" cy="495934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050" spc="5">
                <a:solidFill>
                  <a:srgbClr val="000000"/>
                </a:solidFill>
                <a:latin typeface="Calibri"/>
                <a:cs typeface="Calibri"/>
              </a:rPr>
              <a:t>Product</a:t>
            </a:r>
            <a:r>
              <a:rPr dirty="0" sz="3050" spc="-175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050" spc="5">
                <a:solidFill>
                  <a:srgbClr val="000000"/>
                </a:solidFill>
                <a:latin typeface="Calibri"/>
                <a:cs typeface="Calibri"/>
              </a:rPr>
              <a:t>Range</a:t>
            </a:r>
            <a:endParaRPr sz="3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40155" cy="755903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6319" y="2311907"/>
            <a:ext cx="1182624" cy="67970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418082" y="2446096"/>
            <a:ext cx="1437640" cy="3606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5" b="1">
                <a:latin typeface="Arial"/>
                <a:cs typeface="Arial"/>
              </a:rPr>
              <a:t>Escalators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99959" y="472439"/>
            <a:ext cx="1181100" cy="67818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793863" y="602996"/>
            <a:ext cx="1864360" cy="3606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5" b="1">
                <a:latin typeface="Arial"/>
                <a:cs typeface="Arial"/>
              </a:rPr>
              <a:t>Moving</a:t>
            </a:r>
            <a:r>
              <a:rPr dirty="0" sz="2200" spc="-160" b="1">
                <a:latin typeface="Arial"/>
                <a:cs typeface="Arial"/>
              </a:rPr>
              <a:t> </a:t>
            </a:r>
            <a:r>
              <a:rPr dirty="0" sz="2200" spc="-20" b="1">
                <a:latin typeface="Arial"/>
                <a:cs typeface="Arial"/>
              </a:rPr>
              <a:t>Walks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070847" y="2993135"/>
            <a:ext cx="3552825" cy="1813560"/>
            <a:chOff x="9070847" y="2993135"/>
            <a:chExt cx="3552825" cy="1813560"/>
          </a:xfrm>
        </p:grpSpPr>
        <p:sp>
          <p:nvSpPr>
            <p:cNvPr id="8" name="object 8"/>
            <p:cNvSpPr/>
            <p:nvPr/>
          </p:nvSpPr>
          <p:spPr>
            <a:xfrm>
              <a:off x="9070847" y="4207763"/>
              <a:ext cx="1998980" cy="451484"/>
            </a:xfrm>
            <a:custGeom>
              <a:avLst/>
              <a:gdLst/>
              <a:ahLst/>
              <a:cxnLst/>
              <a:rect l="l" t="t" r="r" b="b"/>
              <a:pathLst>
                <a:path w="1998979" h="451485">
                  <a:moveTo>
                    <a:pt x="1998852" y="0"/>
                  </a:moveTo>
                  <a:lnTo>
                    <a:pt x="0" y="0"/>
                  </a:lnTo>
                  <a:lnTo>
                    <a:pt x="0" y="451104"/>
                  </a:lnTo>
                  <a:lnTo>
                    <a:pt x="1998852" y="451104"/>
                  </a:lnTo>
                  <a:lnTo>
                    <a:pt x="1998852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48087" y="2993135"/>
              <a:ext cx="2775204" cy="181355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9010650" y="4065523"/>
            <a:ext cx="61023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10">
                <a:solidFill>
                  <a:srgbClr val="DC615B"/>
                </a:solidFill>
                <a:latin typeface="Lucida Sans Unicode"/>
                <a:cs typeface="Lucida Sans Unicode"/>
              </a:rPr>
              <a:t>S</a:t>
            </a:r>
            <a:r>
              <a:rPr dirty="0" sz="1300" spc="-265">
                <a:solidFill>
                  <a:srgbClr val="DC615B"/>
                </a:solidFill>
                <a:latin typeface="Lucida Sans Unicode"/>
                <a:cs typeface="Lucida Sans Unicode"/>
              </a:rPr>
              <a:t> </a:t>
            </a:r>
            <a:r>
              <a:rPr dirty="0" sz="1300" spc="95">
                <a:solidFill>
                  <a:srgbClr val="DC615B"/>
                </a:solidFill>
                <a:latin typeface="Lucida Sans Unicode"/>
                <a:cs typeface="Lucida Sans Unicode"/>
              </a:rPr>
              <a:t>900T</a:t>
            </a:r>
            <a:endParaRPr sz="1300">
              <a:latin typeface="Lucida Sans Unicode"/>
              <a:cs typeface="Lucida Sans Unicode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227064" y="4514088"/>
            <a:ext cx="2851785" cy="2330450"/>
            <a:chOff x="6227064" y="4514088"/>
            <a:chExt cx="2851785" cy="2330450"/>
          </a:xfrm>
        </p:grpSpPr>
        <p:sp>
          <p:nvSpPr>
            <p:cNvPr id="12" name="object 12"/>
            <p:cNvSpPr/>
            <p:nvPr/>
          </p:nvSpPr>
          <p:spPr>
            <a:xfrm>
              <a:off x="6227064" y="6394704"/>
              <a:ext cx="1998980" cy="449580"/>
            </a:xfrm>
            <a:custGeom>
              <a:avLst/>
              <a:gdLst/>
              <a:ahLst/>
              <a:cxnLst/>
              <a:rect l="l" t="t" r="r" b="b"/>
              <a:pathLst>
                <a:path w="1998979" h="449579">
                  <a:moveTo>
                    <a:pt x="1998853" y="0"/>
                  </a:moveTo>
                  <a:lnTo>
                    <a:pt x="0" y="0"/>
                  </a:lnTo>
                  <a:lnTo>
                    <a:pt x="0" y="449579"/>
                  </a:lnTo>
                  <a:lnTo>
                    <a:pt x="1998853" y="449579"/>
                  </a:lnTo>
                  <a:lnTo>
                    <a:pt x="1998853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77456" y="4514088"/>
              <a:ext cx="2001011" cy="2330196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6260719" y="6629806"/>
            <a:ext cx="906144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10">
                <a:solidFill>
                  <a:srgbClr val="DC615B"/>
                </a:solidFill>
                <a:latin typeface="Lucida Sans Unicode"/>
                <a:cs typeface="Lucida Sans Unicode"/>
              </a:rPr>
              <a:t>S</a:t>
            </a:r>
            <a:r>
              <a:rPr dirty="0" sz="1300" spc="-210">
                <a:solidFill>
                  <a:srgbClr val="DC615B"/>
                </a:solidFill>
                <a:latin typeface="Lucida Sans Unicode"/>
                <a:cs typeface="Lucida Sans Unicode"/>
              </a:rPr>
              <a:t> </a:t>
            </a:r>
            <a:r>
              <a:rPr dirty="0" sz="1300" spc="90">
                <a:solidFill>
                  <a:srgbClr val="DC615B"/>
                </a:solidFill>
                <a:latin typeface="Lucida Sans Unicode"/>
                <a:cs typeface="Lucida Sans Unicode"/>
              </a:rPr>
              <a:t>900E</a:t>
            </a:r>
            <a:r>
              <a:rPr dirty="0" sz="1300" spc="-229">
                <a:solidFill>
                  <a:srgbClr val="DC615B"/>
                </a:solidFill>
                <a:latin typeface="Lucida Sans Unicode"/>
                <a:cs typeface="Lucida Sans Unicode"/>
              </a:rPr>
              <a:t> </a:t>
            </a:r>
            <a:r>
              <a:rPr dirty="0" sz="1300" spc="5">
                <a:solidFill>
                  <a:srgbClr val="DC615B"/>
                </a:solidFill>
                <a:latin typeface="Lucida Sans Unicode"/>
                <a:cs typeface="Lucida Sans Unicode"/>
              </a:rPr>
              <a:t>(</a:t>
            </a:r>
            <a:r>
              <a:rPr dirty="0" sz="1300" spc="-204">
                <a:solidFill>
                  <a:srgbClr val="DC615B"/>
                </a:solidFill>
                <a:latin typeface="Lucida Sans Unicode"/>
                <a:cs typeface="Lucida Sans Unicode"/>
              </a:rPr>
              <a:t> </a:t>
            </a:r>
            <a:r>
              <a:rPr dirty="0" sz="1300" spc="10">
                <a:solidFill>
                  <a:srgbClr val="DC615B"/>
                </a:solidFill>
                <a:latin typeface="Lucida Sans Unicode"/>
                <a:cs typeface="Lucida Sans Unicode"/>
              </a:rPr>
              <a:t>C</a:t>
            </a:r>
            <a:r>
              <a:rPr dirty="0" sz="1300" spc="-185">
                <a:solidFill>
                  <a:srgbClr val="DC615B"/>
                </a:solidFill>
                <a:latin typeface="Lucida Sans Unicode"/>
                <a:cs typeface="Lucida Sans Unicode"/>
              </a:rPr>
              <a:t> </a:t>
            </a:r>
            <a:r>
              <a:rPr dirty="0" sz="1300" spc="5">
                <a:solidFill>
                  <a:srgbClr val="DC615B"/>
                </a:solidFill>
                <a:latin typeface="Lucida Sans Unicode"/>
                <a:cs typeface="Lucida Sans Unicode"/>
              </a:rPr>
              <a:t>)</a:t>
            </a:r>
            <a:endParaRPr sz="1300">
              <a:latin typeface="Lucida Sans Unicode"/>
              <a:cs typeface="Lucida Sans Unicode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0040111" y="5123688"/>
            <a:ext cx="2115820" cy="1801495"/>
            <a:chOff x="10040111" y="5123688"/>
            <a:chExt cx="2115820" cy="1801495"/>
          </a:xfrm>
        </p:grpSpPr>
        <p:sp>
          <p:nvSpPr>
            <p:cNvPr id="16" name="object 16"/>
            <p:cNvSpPr/>
            <p:nvPr/>
          </p:nvSpPr>
          <p:spPr>
            <a:xfrm>
              <a:off x="10515599" y="5269966"/>
              <a:ext cx="1165225" cy="452755"/>
            </a:xfrm>
            <a:custGeom>
              <a:avLst/>
              <a:gdLst/>
              <a:ahLst/>
              <a:cxnLst/>
              <a:rect l="l" t="t" r="r" b="b"/>
              <a:pathLst>
                <a:path w="1165225" h="452754">
                  <a:moveTo>
                    <a:pt x="1165225" y="0"/>
                  </a:moveTo>
                  <a:lnTo>
                    <a:pt x="0" y="0"/>
                  </a:lnTo>
                  <a:lnTo>
                    <a:pt x="0" y="452145"/>
                  </a:lnTo>
                  <a:lnTo>
                    <a:pt x="1165225" y="452145"/>
                  </a:lnTo>
                  <a:lnTo>
                    <a:pt x="1165225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40111" y="5123688"/>
              <a:ext cx="2115311" cy="1801368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10338561" y="5280405"/>
            <a:ext cx="88201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10">
                <a:solidFill>
                  <a:srgbClr val="DC615B"/>
                </a:solidFill>
                <a:latin typeface="Lucida Sans Unicode"/>
                <a:cs typeface="Lucida Sans Unicode"/>
              </a:rPr>
              <a:t>S</a:t>
            </a:r>
            <a:r>
              <a:rPr dirty="0" sz="1300" spc="-210">
                <a:solidFill>
                  <a:srgbClr val="DC615B"/>
                </a:solidFill>
                <a:latin typeface="Lucida Sans Unicode"/>
                <a:cs typeface="Lucida Sans Unicode"/>
              </a:rPr>
              <a:t> </a:t>
            </a:r>
            <a:r>
              <a:rPr dirty="0" sz="1300" spc="90">
                <a:solidFill>
                  <a:srgbClr val="DC615B"/>
                </a:solidFill>
                <a:latin typeface="Lucida Sans Unicode"/>
                <a:cs typeface="Lucida Sans Unicode"/>
              </a:rPr>
              <a:t>900E</a:t>
            </a:r>
            <a:r>
              <a:rPr dirty="0" sz="1300" spc="-254">
                <a:solidFill>
                  <a:srgbClr val="DC615B"/>
                </a:solidFill>
                <a:latin typeface="Lucida Sans Unicode"/>
                <a:cs typeface="Lucida Sans Unicode"/>
              </a:rPr>
              <a:t> </a:t>
            </a:r>
            <a:r>
              <a:rPr dirty="0" sz="1300" spc="5">
                <a:solidFill>
                  <a:srgbClr val="DC615B"/>
                </a:solidFill>
                <a:latin typeface="Lucida Sans Unicode"/>
                <a:cs typeface="Lucida Sans Unicode"/>
              </a:rPr>
              <a:t>(</a:t>
            </a:r>
            <a:r>
              <a:rPr dirty="0" sz="1300" spc="-200">
                <a:solidFill>
                  <a:srgbClr val="DC615B"/>
                </a:solidFill>
                <a:latin typeface="Lucida Sans Unicode"/>
                <a:cs typeface="Lucida Sans Unicode"/>
              </a:rPr>
              <a:t> </a:t>
            </a:r>
            <a:r>
              <a:rPr dirty="0" sz="1300" spc="10">
                <a:solidFill>
                  <a:srgbClr val="DC615B"/>
                </a:solidFill>
                <a:latin typeface="Lucida Sans Unicode"/>
                <a:cs typeface="Lucida Sans Unicode"/>
              </a:rPr>
              <a:t>P</a:t>
            </a:r>
            <a:r>
              <a:rPr dirty="0" sz="1300" spc="-180">
                <a:solidFill>
                  <a:srgbClr val="DC615B"/>
                </a:solidFill>
                <a:latin typeface="Lucida Sans Unicode"/>
                <a:cs typeface="Lucida Sans Unicode"/>
              </a:rPr>
              <a:t> </a:t>
            </a:r>
            <a:r>
              <a:rPr dirty="0" sz="1300" spc="5">
                <a:solidFill>
                  <a:srgbClr val="DC615B"/>
                </a:solidFill>
                <a:latin typeface="Lucida Sans Unicode"/>
                <a:cs typeface="Lucida Sans Unicode"/>
              </a:rPr>
              <a:t>)</a:t>
            </a:r>
            <a:endParaRPr sz="1300">
              <a:latin typeface="Lucida Sans Unicode"/>
              <a:cs typeface="Lucida Sans Unicode"/>
            </a:endParaRPr>
          </a:p>
        </p:txBody>
      </p:sp>
      <p:graphicFrame>
        <p:nvGraphicFramePr>
          <p:cNvPr id="19" name="object 19"/>
          <p:cNvGraphicFramePr>
            <a:graphicFrameLocks noGrp="1"/>
          </p:cNvGraphicFramePr>
          <p:nvPr/>
        </p:nvGraphicFramePr>
        <p:xfrm>
          <a:off x="659485" y="3160522"/>
          <a:ext cx="6010275" cy="27622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12545"/>
                <a:gridCol w="1529080"/>
                <a:gridCol w="1557654"/>
                <a:gridCol w="1591945"/>
              </a:tblGrid>
              <a:tr h="595884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BDBDBD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19367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dirty="0" sz="1600" spc="-10" b="1">
                          <a:latin typeface="Calibri"/>
                          <a:cs typeface="Calibri"/>
                        </a:rPr>
                        <a:t>Commercial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29083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1600" spc="-5" b="1">
                          <a:latin typeface="Calibri"/>
                          <a:cs typeface="Calibri"/>
                        </a:rPr>
                        <a:t>escalator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1430">
                    <a:lnL w="3175">
                      <a:solidFill>
                        <a:srgbClr val="BDBDBD"/>
                      </a:solidFill>
                      <a:prstDash val="solid"/>
                    </a:lnL>
                    <a:lnR w="3175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BDBDBD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1170"/>
                        </a:spcBef>
                      </a:pPr>
                      <a:r>
                        <a:rPr dirty="0" sz="1600" spc="-5" b="1">
                          <a:latin typeface="Calibri"/>
                          <a:cs typeface="Calibri"/>
                        </a:rPr>
                        <a:t>Public</a:t>
                      </a:r>
                      <a:r>
                        <a:rPr dirty="0" sz="1600" spc="-2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5" b="1">
                          <a:latin typeface="Calibri"/>
                          <a:cs typeface="Calibri"/>
                        </a:rPr>
                        <a:t>escalator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48590">
                    <a:lnL w="3175">
                      <a:solidFill>
                        <a:srgbClr val="BDBDBD"/>
                      </a:solidFill>
                      <a:prstDash val="solid"/>
                    </a:lnL>
                    <a:lnR w="3175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BDBDBD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marR="13271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dirty="0" sz="1600" spc="-5" b="1">
                          <a:latin typeface="Calibri"/>
                          <a:cs typeface="Calibri"/>
                        </a:rPr>
                        <a:t>Heavy</a:t>
                      </a:r>
                      <a:r>
                        <a:rPr dirty="0" sz="1600" spc="-6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5" b="1">
                          <a:latin typeface="Calibri"/>
                          <a:cs typeface="Calibri"/>
                        </a:rPr>
                        <a:t>Public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algn="ctr" marR="17780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1600" spc="-5" b="1">
                          <a:latin typeface="Calibri"/>
                          <a:cs typeface="Calibri"/>
                        </a:rPr>
                        <a:t>escalator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1430">
                    <a:lnL w="3175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BDBDBD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</a:tr>
              <a:tr h="375538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BDBDBD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BDBDBD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dirty="0" sz="1400" spc="5">
                          <a:latin typeface="Calibri"/>
                          <a:cs typeface="Calibri"/>
                        </a:rPr>
                        <a:t>S900E(C)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62865">
                    <a:lnL w="3175">
                      <a:solidFill>
                        <a:srgbClr val="BDBDBD"/>
                      </a:solidFill>
                      <a:prstDash val="solid"/>
                    </a:lnL>
                    <a:lnR w="3175">
                      <a:solidFill>
                        <a:srgbClr val="BDBDBD"/>
                      </a:solidFill>
                      <a:prstDash val="solid"/>
                    </a:lnR>
                    <a:lnT w="3175">
                      <a:solidFill>
                        <a:srgbClr val="BDBDBD"/>
                      </a:solidFill>
                      <a:prstDash val="solid"/>
                    </a:lnT>
                    <a:lnB w="3175">
                      <a:solidFill>
                        <a:srgbClr val="BDBDBD"/>
                      </a:solidFill>
                      <a:prstDash val="solid"/>
                    </a:lnB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dirty="0" sz="1400" spc="5">
                          <a:latin typeface="Calibri"/>
                          <a:cs typeface="Calibri"/>
                        </a:rPr>
                        <a:t>S900E(P)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62865">
                    <a:lnL w="3175">
                      <a:solidFill>
                        <a:srgbClr val="BDBDBD"/>
                      </a:solidFill>
                      <a:prstDash val="solid"/>
                    </a:lnL>
                    <a:lnR w="3175">
                      <a:solidFill>
                        <a:srgbClr val="BDBDBD"/>
                      </a:solidFill>
                      <a:prstDash val="solid"/>
                    </a:lnR>
                    <a:lnT w="3175">
                      <a:solidFill>
                        <a:srgbClr val="BDBDBD"/>
                      </a:solidFill>
                      <a:prstDash val="solid"/>
                    </a:lnT>
                    <a:lnB w="3175">
                      <a:solidFill>
                        <a:srgbClr val="BDBDBD"/>
                      </a:solidFill>
                      <a:prstDash val="solid"/>
                    </a:lnB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dirty="0" sz="1400" spc="10">
                          <a:latin typeface="Calibri"/>
                          <a:cs typeface="Calibri"/>
                        </a:rPr>
                        <a:t>S900E(H)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62865">
                    <a:lnL w="3175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BDBDBD"/>
                      </a:solidFill>
                      <a:prstDash val="solid"/>
                    </a:lnT>
                    <a:lnB w="3175">
                      <a:solidFill>
                        <a:srgbClr val="BDBDBD"/>
                      </a:solidFill>
                      <a:prstDash val="solid"/>
                    </a:lnB>
                    <a:solidFill>
                      <a:srgbClr val="DFDFDF"/>
                    </a:solidFill>
                  </a:tcPr>
                </a:tc>
              </a:tr>
              <a:tr h="53073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10"/>
                        </a:spcBef>
                      </a:pPr>
                      <a:r>
                        <a:rPr dirty="0" sz="1400" spc="5" b="1">
                          <a:latin typeface="Calibri"/>
                          <a:cs typeface="Calibri"/>
                        </a:rPr>
                        <a:t>Max</a:t>
                      </a:r>
                      <a:r>
                        <a:rPr dirty="0" sz="14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10" b="1">
                          <a:latin typeface="Calibri"/>
                          <a:cs typeface="Calibri"/>
                        </a:rPr>
                        <a:t>rise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40970">
                    <a:lnL w="127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BDBDBD"/>
                      </a:solidFill>
                      <a:prstDash val="solid"/>
                    </a:lnR>
                    <a:lnT w="3175">
                      <a:solidFill>
                        <a:srgbClr val="BDBDBD"/>
                      </a:solidFill>
                      <a:prstDash val="solid"/>
                    </a:lnT>
                    <a:lnB w="3175">
                      <a:solidFill>
                        <a:srgbClr val="BDBDBD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10"/>
                        </a:spcBef>
                      </a:pPr>
                      <a:r>
                        <a:rPr dirty="0" sz="1400" spc="15">
                          <a:latin typeface="Calibri"/>
                          <a:cs typeface="Calibri"/>
                        </a:rPr>
                        <a:t>11.5m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40970">
                    <a:lnL w="3175">
                      <a:solidFill>
                        <a:srgbClr val="BDBDBD"/>
                      </a:solidFill>
                      <a:prstDash val="solid"/>
                    </a:lnL>
                    <a:lnR w="3175">
                      <a:solidFill>
                        <a:srgbClr val="BDBDBD"/>
                      </a:solidFill>
                      <a:prstDash val="solid"/>
                    </a:lnR>
                    <a:lnT w="3175">
                      <a:solidFill>
                        <a:srgbClr val="BDBDBD"/>
                      </a:solidFill>
                      <a:prstDash val="solid"/>
                    </a:lnT>
                    <a:lnB w="3175">
                      <a:solidFill>
                        <a:srgbClr val="BDBDBD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10"/>
                        </a:spcBef>
                      </a:pPr>
                      <a:r>
                        <a:rPr dirty="0" sz="1400" spc="20">
                          <a:latin typeface="Calibri"/>
                          <a:cs typeface="Calibri"/>
                        </a:rPr>
                        <a:t>15m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40970">
                    <a:lnL w="3175">
                      <a:solidFill>
                        <a:srgbClr val="BDBDBD"/>
                      </a:solidFill>
                      <a:prstDash val="solid"/>
                    </a:lnL>
                    <a:lnR w="3175">
                      <a:solidFill>
                        <a:srgbClr val="BDBDBD"/>
                      </a:solidFill>
                      <a:prstDash val="solid"/>
                    </a:lnR>
                    <a:lnT w="3175">
                      <a:solidFill>
                        <a:srgbClr val="BDBDBD"/>
                      </a:solidFill>
                      <a:prstDash val="solid"/>
                    </a:lnT>
                    <a:lnB w="3175">
                      <a:solidFill>
                        <a:srgbClr val="BDBDBD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1110"/>
                        </a:spcBef>
                      </a:pPr>
                      <a:r>
                        <a:rPr dirty="0" sz="1400" spc="20">
                          <a:latin typeface="Calibri"/>
                          <a:cs typeface="Calibri"/>
                        </a:rPr>
                        <a:t>42m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40970">
                    <a:lnL w="3175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BDBDBD"/>
                      </a:solidFill>
                      <a:prstDash val="solid"/>
                    </a:lnT>
                    <a:lnB w="3175">
                      <a:solidFill>
                        <a:srgbClr val="BDBDBD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</a:tr>
              <a:tr h="37553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dirty="0" sz="1400" spc="5" b="1">
                          <a:latin typeface="Calibri"/>
                          <a:cs typeface="Calibri"/>
                        </a:rPr>
                        <a:t>Inclination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62865">
                    <a:lnL w="127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BDBDBD"/>
                      </a:solidFill>
                      <a:prstDash val="solid"/>
                    </a:lnR>
                    <a:lnT w="3175">
                      <a:solidFill>
                        <a:srgbClr val="BDBDBD"/>
                      </a:solidFill>
                      <a:prstDash val="solid"/>
                    </a:lnT>
                    <a:lnB w="3175">
                      <a:solidFill>
                        <a:srgbClr val="BDBDBD"/>
                      </a:solidFill>
                      <a:prstDash val="solid"/>
                    </a:lnB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dirty="0" sz="1400" spc="5">
                          <a:latin typeface="Calibri"/>
                          <a:cs typeface="Calibri"/>
                        </a:rPr>
                        <a:t>30</a:t>
                      </a:r>
                      <a:r>
                        <a:rPr dirty="0" sz="1400" spc="5">
                          <a:latin typeface="等线"/>
                          <a:cs typeface="等线"/>
                        </a:rPr>
                        <a:t>°</a:t>
                      </a:r>
                      <a:r>
                        <a:rPr dirty="0" sz="1400" spc="5">
                          <a:latin typeface="Calibri"/>
                          <a:cs typeface="Calibri"/>
                        </a:rPr>
                        <a:t>/35</a:t>
                      </a:r>
                      <a:r>
                        <a:rPr dirty="0" sz="1400" spc="5">
                          <a:latin typeface="等线"/>
                          <a:cs typeface="等线"/>
                        </a:rPr>
                        <a:t>°</a:t>
                      </a:r>
                      <a:endParaRPr sz="1400">
                        <a:latin typeface="等线"/>
                        <a:cs typeface="等线"/>
                      </a:endParaRPr>
                    </a:p>
                  </a:txBody>
                  <a:tcPr marL="0" marR="0" marB="0" marT="62865">
                    <a:lnL w="3175">
                      <a:solidFill>
                        <a:srgbClr val="BDBDBD"/>
                      </a:solidFill>
                      <a:prstDash val="solid"/>
                    </a:lnL>
                    <a:lnR w="3175">
                      <a:solidFill>
                        <a:srgbClr val="BDBDBD"/>
                      </a:solidFill>
                      <a:prstDash val="solid"/>
                    </a:lnR>
                    <a:lnT w="3175">
                      <a:solidFill>
                        <a:srgbClr val="BDBDBD"/>
                      </a:solidFill>
                      <a:prstDash val="solid"/>
                    </a:lnT>
                    <a:lnB w="3175">
                      <a:solidFill>
                        <a:srgbClr val="BDBDBD"/>
                      </a:solidFill>
                      <a:prstDash val="solid"/>
                    </a:lnB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dirty="0" sz="1400" spc="5">
                          <a:latin typeface="Calibri"/>
                          <a:cs typeface="Calibri"/>
                        </a:rPr>
                        <a:t>30</a:t>
                      </a:r>
                      <a:r>
                        <a:rPr dirty="0" sz="1400" spc="5">
                          <a:latin typeface="等线"/>
                          <a:cs typeface="等线"/>
                        </a:rPr>
                        <a:t>°</a:t>
                      </a:r>
                      <a:r>
                        <a:rPr dirty="0" sz="1400" spc="5">
                          <a:latin typeface="Calibri"/>
                          <a:cs typeface="Calibri"/>
                        </a:rPr>
                        <a:t>/35</a:t>
                      </a:r>
                      <a:r>
                        <a:rPr dirty="0" sz="1400" spc="5">
                          <a:latin typeface="等线"/>
                          <a:cs typeface="等线"/>
                        </a:rPr>
                        <a:t>°</a:t>
                      </a:r>
                      <a:endParaRPr sz="1400">
                        <a:latin typeface="等线"/>
                        <a:cs typeface="等线"/>
                      </a:endParaRPr>
                    </a:p>
                  </a:txBody>
                  <a:tcPr marL="0" marR="0" marB="0" marT="62865">
                    <a:lnL w="3175">
                      <a:solidFill>
                        <a:srgbClr val="BDBDBD"/>
                      </a:solidFill>
                      <a:prstDash val="solid"/>
                    </a:lnL>
                    <a:lnR w="3175">
                      <a:solidFill>
                        <a:srgbClr val="BDBDBD"/>
                      </a:solidFill>
                      <a:prstDash val="solid"/>
                    </a:lnR>
                    <a:lnT w="3175">
                      <a:solidFill>
                        <a:srgbClr val="BDBDBD"/>
                      </a:solidFill>
                      <a:prstDash val="solid"/>
                    </a:lnT>
                    <a:lnB w="3175">
                      <a:solidFill>
                        <a:srgbClr val="BDBDBD"/>
                      </a:solidFill>
                      <a:prstDash val="solid"/>
                    </a:lnB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dirty="0" sz="1400" spc="10">
                          <a:latin typeface="Calibri"/>
                          <a:cs typeface="Calibri"/>
                        </a:rPr>
                        <a:t>30</a:t>
                      </a:r>
                      <a:r>
                        <a:rPr dirty="0" sz="1400" spc="10">
                          <a:latin typeface="等线"/>
                          <a:cs typeface="等线"/>
                        </a:rPr>
                        <a:t>°</a:t>
                      </a:r>
                      <a:r>
                        <a:rPr dirty="0" sz="1400" spc="10">
                          <a:latin typeface="Calibri"/>
                          <a:cs typeface="Calibri"/>
                        </a:rPr>
                        <a:t>/27.3</a:t>
                      </a:r>
                      <a:r>
                        <a:rPr dirty="0" sz="1400" spc="10">
                          <a:latin typeface="等线"/>
                          <a:cs typeface="等线"/>
                        </a:rPr>
                        <a:t>°</a:t>
                      </a:r>
                      <a:endParaRPr sz="1400">
                        <a:latin typeface="等线"/>
                        <a:cs typeface="等线"/>
                      </a:endParaRPr>
                    </a:p>
                  </a:txBody>
                  <a:tcPr marL="0" marR="0" marB="0" marT="62865">
                    <a:lnL w="3175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BDBDBD"/>
                      </a:solidFill>
                      <a:prstDash val="solid"/>
                    </a:lnT>
                    <a:lnB w="3175">
                      <a:solidFill>
                        <a:srgbClr val="BDBDBD"/>
                      </a:solidFill>
                      <a:prstDash val="solid"/>
                    </a:lnB>
                    <a:solidFill>
                      <a:srgbClr val="DFDFDF"/>
                    </a:solidFill>
                  </a:tcPr>
                </a:tc>
              </a:tr>
              <a:tr h="3774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dirty="0" sz="1400" spc="5" b="1">
                          <a:latin typeface="Calibri"/>
                          <a:cs typeface="Calibri"/>
                        </a:rPr>
                        <a:t>Step</a:t>
                      </a:r>
                      <a:r>
                        <a:rPr dirty="0" sz="1400" spc="-2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5" b="1">
                          <a:latin typeface="Calibri"/>
                          <a:cs typeface="Calibri"/>
                        </a:rPr>
                        <a:t>width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62865">
                    <a:lnL w="127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BDBDBD"/>
                      </a:solidFill>
                      <a:prstDash val="solid"/>
                    </a:lnR>
                    <a:lnT w="3175">
                      <a:solidFill>
                        <a:srgbClr val="BDBDBD"/>
                      </a:solidFill>
                      <a:prstDash val="solid"/>
                    </a:lnT>
                    <a:lnB w="3175">
                      <a:solidFill>
                        <a:srgbClr val="BDBDBD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dirty="0" sz="1400" spc="5">
                          <a:latin typeface="Calibri"/>
                          <a:cs typeface="Calibri"/>
                        </a:rPr>
                        <a:t>600/800/1000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62865">
                    <a:lnL w="3175">
                      <a:solidFill>
                        <a:srgbClr val="BDBDBD"/>
                      </a:solidFill>
                      <a:prstDash val="solid"/>
                    </a:lnL>
                    <a:lnR w="3175">
                      <a:solidFill>
                        <a:srgbClr val="BDBDBD"/>
                      </a:solidFill>
                      <a:prstDash val="solid"/>
                    </a:lnR>
                    <a:lnT w="3175">
                      <a:solidFill>
                        <a:srgbClr val="BDBDBD"/>
                      </a:solidFill>
                      <a:prstDash val="solid"/>
                    </a:lnT>
                    <a:lnB w="3175">
                      <a:solidFill>
                        <a:srgbClr val="BDBDBD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dirty="0" sz="1400" spc="5">
                          <a:latin typeface="Calibri"/>
                          <a:cs typeface="Calibri"/>
                        </a:rPr>
                        <a:t>800/1000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62865">
                    <a:lnL w="3175">
                      <a:solidFill>
                        <a:srgbClr val="BDBDBD"/>
                      </a:solidFill>
                      <a:prstDash val="solid"/>
                    </a:lnL>
                    <a:lnR w="3175">
                      <a:solidFill>
                        <a:srgbClr val="BDBDBD"/>
                      </a:solidFill>
                      <a:prstDash val="solid"/>
                    </a:lnR>
                    <a:lnT w="3175">
                      <a:solidFill>
                        <a:srgbClr val="BDBDBD"/>
                      </a:solidFill>
                      <a:prstDash val="solid"/>
                    </a:lnT>
                    <a:lnB w="3175">
                      <a:solidFill>
                        <a:srgbClr val="BDBDBD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dirty="0" sz="1400" spc="20">
                          <a:latin typeface="Calibri"/>
                          <a:cs typeface="Calibri"/>
                        </a:rPr>
                        <a:t>1000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62865">
                    <a:lnL w="3175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BDBDBD"/>
                      </a:solidFill>
                      <a:prstDash val="solid"/>
                    </a:lnT>
                    <a:lnB w="3175">
                      <a:solidFill>
                        <a:srgbClr val="BDBDBD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</a:tr>
              <a:tr h="4944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dirty="0" sz="1400" spc="15" b="1">
                          <a:latin typeface="Calibri"/>
                          <a:cs typeface="Calibri"/>
                        </a:rPr>
                        <a:t>Speed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21920">
                    <a:lnL w="127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BDBDBD"/>
                      </a:solidFill>
                      <a:prstDash val="solid"/>
                    </a:lnR>
                    <a:lnT w="3175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dirty="0" sz="1400" spc="5">
                          <a:latin typeface="Calibri"/>
                          <a:cs typeface="Calibri"/>
                        </a:rPr>
                        <a:t>0.5m/s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121920">
                    <a:lnL w="3175">
                      <a:solidFill>
                        <a:srgbClr val="BDBDBD"/>
                      </a:solidFill>
                      <a:prstDash val="solid"/>
                    </a:lnL>
                    <a:lnR w="3175">
                      <a:solidFill>
                        <a:srgbClr val="BDBDBD"/>
                      </a:solidFill>
                      <a:prstDash val="solid"/>
                    </a:lnR>
                    <a:lnT w="3175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dirty="0" sz="1400" spc="5">
                          <a:latin typeface="Calibri"/>
                          <a:cs typeface="Calibri"/>
                        </a:rPr>
                        <a:t>0.5m/s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(0.65m/s</a:t>
                      </a:r>
                      <a:r>
                        <a:rPr dirty="0" sz="1200" spc="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optional)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0480">
                    <a:lnL w="3175">
                      <a:solidFill>
                        <a:srgbClr val="BDBDBD"/>
                      </a:solidFill>
                      <a:prstDash val="solid"/>
                    </a:lnL>
                    <a:lnR w="3175">
                      <a:solidFill>
                        <a:srgbClr val="BDBDBD"/>
                      </a:solidFill>
                      <a:prstDash val="solid"/>
                    </a:lnR>
                    <a:lnT w="3175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dirty="0" sz="1400" spc="5">
                          <a:latin typeface="Calibri"/>
                          <a:cs typeface="Calibri"/>
                        </a:rPr>
                        <a:t>0.5m/s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 marL="127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200" spc="-5">
                          <a:latin typeface="Calibri"/>
                          <a:cs typeface="Calibri"/>
                        </a:rPr>
                        <a:t>(0.65</a:t>
                      </a:r>
                      <a:r>
                        <a:rPr dirty="0" sz="1200" spc="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>
                          <a:latin typeface="Calibri"/>
                          <a:cs typeface="Calibri"/>
                        </a:rPr>
                        <a:t>optional)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30480">
                    <a:lnL w="3175">
                      <a:solidFill>
                        <a:srgbClr val="BDBDBD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BDBDBD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FDFD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object 20"/>
          <p:cNvGraphicFramePr>
            <a:graphicFrameLocks noGrp="1"/>
          </p:cNvGraphicFramePr>
          <p:nvPr/>
        </p:nvGraphicFramePr>
        <p:xfrm>
          <a:off x="6949693" y="1295844"/>
          <a:ext cx="3528060" cy="20427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80210"/>
                <a:gridCol w="1847214"/>
              </a:tblGrid>
              <a:tr h="40620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3175">
                      <a:solidFill>
                        <a:srgbClr val="BDBDBD"/>
                      </a:solidFill>
                      <a:prstDash val="solid"/>
                    </a:lnR>
                    <a:lnB w="3175">
                      <a:solidFill>
                        <a:srgbClr val="BDBDBD"/>
                      </a:solidFill>
                      <a:prstDash val="soli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dirty="0" sz="1500" b="1">
                          <a:latin typeface="Calibri"/>
                          <a:cs typeface="Calibri"/>
                        </a:rPr>
                        <a:t>S900T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66040">
                    <a:lnL w="3175">
                      <a:solidFill>
                        <a:srgbClr val="BDBDBD"/>
                      </a:solidFill>
                      <a:prstDash val="solid"/>
                    </a:lnL>
                    <a:lnB w="3175">
                      <a:solidFill>
                        <a:srgbClr val="BDBDBD"/>
                      </a:solidFill>
                      <a:prstDash val="solid"/>
                    </a:lnB>
                    <a:solidFill>
                      <a:srgbClr val="EBEBEB"/>
                    </a:solidFill>
                  </a:tcPr>
                </a:tc>
              </a:tr>
              <a:tr h="4099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dirty="0" sz="1400" spc="5" b="1">
                          <a:latin typeface="Calibri"/>
                          <a:cs typeface="Calibri"/>
                        </a:rPr>
                        <a:t>Max</a:t>
                      </a:r>
                      <a:r>
                        <a:rPr dirty="0" sz="1400" spc="-15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5" b="1">
                          <a:latin typeface="Calibri"/>
                          <a:cs typeface="Calibri"/>
                        </a:rPr>
                        <a:t>rise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78740">
                    <a:lnR w="3175">
                      <a:solidFill>
                        <a:srgbClr val="BDBDBD"/>
                      </a:solidFill>
                      <a:prstDash val="solid"/>
                    </a:lnR>
                    <a:lnT w="3175">
                      <a:solidFill>
                        <a:srgbClr val="BDBDBD"/>
                      </a:solidFill>
                      <a:prstDash val="solid"/>
                    </a:lnT>
                    <a:lnB w="3175">
                      <a:solidFill>
                        <a:srgbClr val="BDBDBD"/>
                      </a:solidFill>
                      <a:prstDash val="solid"/>
                    </a:lnB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dirty="0" sz="1500" spc="5">
                          <a:latin typeface="Calibri"/>
                          <a:cs typeface="Calibri"/>
                        </a:rPr>
                        <a:t>10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66040">
                    <a:lnL w="3175">
                      <a:solidFill>
                        <a:srgbClr val="BDBDBD"/>
                      </a:solidFill>
                      <a:prstDash val="solid"/>
                    </a:lnL>
                    <a:lnT w="3175">
                      <a:solidFill>
                        <a:srgbClr val="BDBDBD"/>
                      </a:solidFill>
                      <a:prstDash val="solid"/>
                    </a:lnT>
                    <a:lnB w="3175">
                      <a:solidFill>
                        <a:srgbClr val="BDBDBD"/>
                      </a:solidFill>
                      <a:prstDash val="solid"/>
                    </a:lnB>
                    <a:solidFill>
                      <a:srgbClr val="DFDFDF"/>
                    </a:solidFill>
                  </a:tcPr>
                </a:tc>
              </a:tr>
              <a:tr h="40817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dirty="0" sz="1400" spc="10" b="1">
                          <a:latin typeface="Calibri"/>
                          <a:cs typeface="Calibri"/>
                        </a:rPr>
                        <a:t>Inclination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77470">
                    <a:lnR w="3175">
                      <a:solidFill>
                        <a:srgbClr val="BDBDBD"/>
                      </a:solidFill>
                      <a:prstDash val="solid"/>
                    </a:lnR>
                    <a:lnT w="3175">
                      <a:solidFill>
                        <a:srgbClr val="BDBDBD"/>
                      </a:solidFill>
                      <a:prstDash val="solid"/>
                    </a:lnT>
                    <a:lnB w="3175">
                      <a:solidFill>
                        <a:srgbClr val="BDBDBD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r" marR="320040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dirty="0" sz="1500" spc="-5">
                          <a:latin typeface="Calibri"/>
                          <a:cs typeface="Calibri"/>
                        </a:rPr>
                        <a:t>0</a:t>
                      </a:r>
                      <a:r>
                        <a:rPr dirty="0" sz="1500" spc="-5">
                          <a:latin typeface="等线"/>
                          <a:cs typeface="等线"/>
                        </a:rPr>
                        <a:t>°</a:t>
                      </a:r>
                      <a:r>
                        <a:rPr dirty="0" sz="1500" spc="-5">
                          <a:latin typeface="Calibri"/>
                          <a:cs typeface="Calibri"/>
                        </a:rPr>
                        <a:t>/10</a:t>
                      </a:r>
                      <a:r>
                        <a:rPr dirty="0" sz="1500" spc="-5">
                          <a:latin typeface="等线"/>
                          <a:cs typeface="等线"/>
                        </a:rPr>
                        <a:t>°</a:t>
                      </a:r>
                      <a:r>
                        <a:rPr dirty="0" sz="1500" spc="-5">
                          <a:latin typeface="Calibri"/>
                          <a:cs typeface="Calibri"/>
                        </a:rPr>
                        <a:t>/11</a:t>
                      </a:r>
                      <a:r>
                        <a:rPr dirty="0" sz="1500" spc="-5">
                          <a:latin typeface="等线"/>
                          <a:cs typeface="等线"/>
                        </a:rPr>
                        <a:t>°</a:t>
                      </a:r>
                      <a:r>
                        <a:rPr dirty="0" sz="1500" spc="-5">
                          <a:latin typeface="Calibri"/>
                          <a:cs typeface="Calibri"/>
                        </a:rPr>
                        <a:t>/12</a:t>
                      </a:r>
                      <a:r>
                        <a:rPr dirty="0" sz="1500" spc="-5">
                          <a:latin typeface="等线"/>
                          <a:cs typeface="等线"/>
                        </a:rPr>
                        <a:t>°</a:t>
                      </a:r>
                      <a:endParaRPr sz="1500">
                        <a:latin typeface="等线"/>
                        <a:cs typeface="等线"/>
                      </a:endParaRPr>
                    </a:p>
                  </a:txBody>
                  <a:tcPr marL="0" marR="0" marB="0" marT="64769">
                    <a:lnL w="3175">
                      <a:solidFill>
                        <a:srgbClr val="BDBDBD"/>
                      </a:solidFill>
                      <a:prstDash val="solid"/>
                    </a:lnL>
                    <a:lnT w="3175">
                      <a:solidFill>
                        <a:srgbClr val="BDBDBD"/>
                      </a:solidFill>
                      <a:prstDash val="solid"/>
                    </a:lnT>
                    <a:lnB w="3175">
                      <a:solidFill>
                        <a:srgbClr val="BDBDBD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</a:tr>
              <a:tr h="4099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dirty="0" sz="1400" spc="5" b="1">
                          <a:latin typeface="Calibri"/>
                          <a:cs typeface="Calibri"/>
                        </a:rPr>
                        <a:t>Step</a:t>
                      </a:r>
                      <a:r>
                        <a:rPr dirty="0" sz="1400" spc="-10" b="1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5" b="1">
                          <a:latin typeface="Calibri"/>
                          <a:cs typeface="Calibri"/>
                        </a:rPr>
                        <a:t>width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78740">
                    <a:lnR w="3175">
                      <a:solidFill>
                        <a:srgbClr val="BDBDBD"/>
                      </a:solidFill>
                      <a:prstDash val="solid"/>
                    </a:lnR>
                    <a:lnT w="3175">
                      <a:solidFill>
                        <a:srgbClr val="BDBDBD"/>
                      </a:solidFill>
                      <a:prstDash val="solid"/>
                    </a:lnT>
                    <a:lnB w="3175">
                      <a:solidFill>
                        <a:srgbClr val="BDBDBD"/>
                      </a:solidFill>
                      <a:prstDash val="solid"/>
                    </a:lnB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356235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dirty="0" sz="1500">
                          <a:latin typeface="Calibri"/>
                          <a:cs typeface="Calibri"/>
                        </a:rPr>
                        <a:t>600/800/1000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66675">
                    <a:lnL w="3175">
                      <a:solidFill>
                        <a:srgbClr val="BDBDBD"/>
                      </a:solidFill>
                      <a:prstDash val="solid"/>
                    </a:lnL>
                    <a:lnT w="3175">
                      <a:solidFill>
                        <a:srgbClr val="BDBDBD"/>
                      </a:solidFill>
                      <a:prstDash val="solid"/>
                    </a:lnT>
                    <a:lnB w="3175">
                      <a:solidFill>
                        <a:srgbClr val="BDBDBD"/>
                      </a:solidFill>
                      <a:prstDash val="solid"/>
                    </a:lnB>
                    <a:solidFill>
                      <a:srgbClr val="DFDFDF"/>
                    </a:solidFill>
                  </a:tcPr>
                </a:tc>
              </a:tr>
              <a:tr h="40817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dirty="0" sz="1400" spc="5" b="1">
                          <a:latin typeface="Calibri"/>
                          <a:cs typeface="Calibri"/>
                        </a:rPr>
                        <a:t>Speed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77470">
                    <a:lnR w="3175">
                      <a:solidFill>
                        <a:srgbClr val="BDBDBD"/>
                      </a:solidFill>
                      <a:prstDash val="solid"/>
                    </a:lnR>
                    <a:lnT w="3175">
                      <a:solidFill>
                        <a:srgbClr val="BDBDBD"/>
                      </a:solidFill>
                      <a:prstDash val="solid"/>
                    </a:lnT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dirty="0" sz="1500" spc="-5">
                          <a:latin typeface="Calibri"/>
                          <a:cs typeface="Calibri"/>
                        </a:rPr>
                        <a:t>0.5m/s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66675">
                    <a:lnL w="3175">
                      <a:solidFill>
                        <a:srgbClr val="BDBDBD"/>
                      </a:solidFill>
                      <a:prstDash val="solid"/>
                    </a:lnL>
                    <a:lnT w="3175">
                      <a:solidFill>
                        <a:srgbClr val="BDBDBD"/>
                      </a:solidFill>
                      <a:prstDash val="solid"/>
                    </a:lnT>
                    <a:solidFill>
                      <a:srgbClr val="EEEEEE"/>
                    </a:solidFill>
                  </a:tcPr>
                </a:tc>
              </a:tr>
            </a:tbl>
          </a:graphicData>
        </a:graphic>
      </p:graphicFrame>
      <p:sp>
        <p:nvSpPr>
          <p:cNvPr id="21" name="object 21"/>
          <p:cNvSpPr/>
          <p:nvPr/>
        </p:nvSpPr>
        <p:spPr>
          <a:xfrm>
            <a:off x="548640" y="527278"/>
            <a:ext cx="186055" cy="356235"/>
          </a:xfrm>
          <a:custGeom>
            <a:avLst/>
            <a:gdLst/>
            <a:ahLst/>
            <a:cxnLst/>
            <a:rect l="l" t="t" r="r" b="b"/>
            <a:pathLst>
              <a:path w="186054" h="356234">
                <a:moveTo>
                  <a:pt x="185775" y="0"/>
                </a:moveTo>
                <a:lnTo>
                  <a:pt x="0" y="0"/>
                </a:lnTo>
                <a:lnTo>
                  <a:pt x="0" y="356133"/>
                </a:lnTo>
                <a:lnTo>
                  <a:pt x="185775" y="356133"/>
                </a:lnTo>
                <a:lnTo>
                  <a:pt x="185775" y="0"/>
                </a:lnTo>
                <a:close/>
              </a:path>
            </a:pathLst>
          </a:custGeom>
          <a:solidFill>
            <a:srgbClr val="DB05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820318" y="421334"/>
            <a:ext cx="2373630" cy="495934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050" spc="5">
                <a:solidFill>
                  <a:srgbClr val="000000"/>
                </a:solidFill>
                <a:latin typeface="Calibri"/>
                <a:cs typeface="Calibri"/>
              </a:rPr>
              <a:t>Product</a:t>
            </a:r>
            <a:r>
              <a:rPr dirty="0" sz="3050" spc="-175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050" spc="5">
                <a:solidFill>
                  <a:srgbClr val="000000"/>
                </a:solidFill>
                <a:latin typeface="Calibri"/>
                <a:cs typeface="Calibri"/>
              </a:rPr>
              <a:t>Range</a:t>
            </a:r>
            <a:endParaRPr sz="3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40155" cy="755903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812282" y="2357754"/>
            <a:ext cx="1802130" cy="495934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050" spc="15"/>
              <a:t>CONTENT</a:t>
            </a:r>
            <a:endParaRPr sz="3050"/>
          </a:p>
        </p:txBody>
      </p:sp>
      <p:sp>
        <p:nvSpPr>
          <p:cNvPr id="4" name="object 4"/>
          <p:cNvSpPr/>
          <p:nvPr/>
        </p:nvSpPr>
        <p:spPr>
          <a:xfrm>
            <a:off x="4957571" y="3133344"/>
            <a:ext cx="385445" cy="382905"/>
          </a:xfrm>
          <a:custGeom>
            <a:avLst/>
            <a:gdLst/>
            <a:ahLst/>
            <a:cxnLst/>
            <a:rect l="l" t="t" r="r" b="b"/>
            <a:pathLst>
              <a:path w="385445" h="382904">
                <a:moveTo>
                  <a:pt x="193548" y="0"/>
                </a:moveTo>
                <a:lnTo>
                  <a:pt x="133095" y="9651"/>
                </a:lnTo>
                <a:lnTo>
                  <a:pt x="80390" y="36321"/>
                </a:lnTo>
                <a:lnTo>
                  <a:pt x="38607" y="77215"/>
                </a:lnTo>
                <a:lnTo>
                  <a:pt x="10794" y="129285"/>
                </a:lnTo>
                <a:lnTo>
                  <a:pt x="0" y="189356"/>
                </a:lnTo>
                <a:lnTo>
                  <a:pt x="10794" y="250570"/>
                </a:lnTo>
                <a:lnTo>
                  <a:pt x="38607" y="303656"/>
                </a:lnTo>
                <a:lnTo>
                  <a:pt x="80390" y="345313"/>
                </a:lnTo>
                <a:lnTo>
                  <a:pt x="133095" y="372744"/>
                </a:lnTo>
                <a:lnTo>
                  <a:pt x="193548" y="382523"/>
                </a:lnTo>
                <a:lnTo>
                  <a:pt x="253873" y="372744"/>
                </a:lnTo>
                <a:lnTo>
                  <a:pt x="306450" y="345439"/>
                </a:lnTo>
                <a:lnTo>
                  <a:pt x="347979" y="304038"/>
                </a:lnTo>
                <a:lnTo>
                  <a:pt x="375285" y="251587"/>
                </a:lnTo>
                <a:lnTo>
                  <a:pt x="385063" y="191262"/>
                </a:lnTo>
                <a:lnTo>
                  <a:pt x="375285" y="130301"/>
                </a:lnTo>
                <a:lnTo>
                  <a:pt x="347979" y="77723"/>
                </a:lnTo>
                <a:lnTo>
                  <a:pt x="306450" y="36448"/>
                </a:lnTo>
                <a:lnTo>
                  <a:pt x="253873" y="9651"/>
                </a:lnTo>
                <a:lnTo>
                  <a:pt x="193548" y="0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957571" y="5066157"/>
            <a:ext cx="385445" cy="383540"/>
          </a:xfrm>
          <a:custGeom>
            <a:avLst/>
            <a:gdLst/>
            <a:ahLst/>
            <a:cxnLst/>
            <a:rect l="l" t="t" r="r" b="b"/>
            <a:pathLst>
              <a:path w="385445" h="383539">
                <a:moveTo>
                  <a:pt x="193548" y="0"/>
                </a:moveTo>
                <a:lnTo>
                  <a:pt x="133095" y="9905"/>
                </a:lnTo>
                <a:lnTo>
                  <a:pt x="80390" y="37083"/>
                </a:lnTo>
                <a:lnTo>
                  <a:pt x="38607" y="78231"/>
                </a:lnTo>
                <a:lnTo>
                  <a:pt x="10667" y="130301"/>
                </a:lnTo>
                <a:lnTo>
                  <a:pt x="0" y="189737"/>
                </a:lnTo>
                <a:lnTo>
                  <a:pt x="10667" y="251078"/>
                </a:lnTo>
                <a:lnTo>
                  <a:pt x="38607" y="304291"/>
                </a:lnTo>
                <a:lnTo>
                  <a:pt x="80390" y="346074"/>
                </a:lnTo>
                <a:lnTo>
                  <a:pt x="133095" y="373506"/>
                </a:lnTo>
                <a:lnTo>
                  <a:pt x="193548" y="383285"/>
                </a:lnTo>
                <a:lnTo>
                  <a:pt x="253873" y="373506"/>
                </a:lnTo>
                <a:lnTo>
                  <a:pt x="306450" y="346201"/>
                </a:lnTo>
                <a:lnTo>
                  <a:pt x="347979" y="304672"/>
                </a:lnTo>
                <a:lnTo>
                  <a:pt x="375285" y="252094"/>
                </a:lnTo>
                <a:lnTo>
                  <a:pt x="385063" y="191642"/>
                </a:lnTo>
                <a:lnTo>
                  <a:pt x="375285" y="131317"/>
                </a:lnTo>
                <a:lnTo>
                  <a:pt x="347979" y="78739"/>
                </a:lnTo>
                <a:lnTo>
                  <a:pt x="306450" y="37210"/>
                </a:lnTo>
                <a:lnTo>
                  <a:pt x="253873" y="9905"/>
                </a:lnTo>
                <a:lnTo>
                  <a:pt x="193548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957571" y="4412741"/>
            <a:ext cx="385445" cy="383540"/>
          </a:xfrm>
          <a:custGeom>
            <a:avLst/>
            <a:gdLst/>
            <a:ahLst/>
            <a:cxnLst/>
            <a:rect l="l" t="t" r="r" b="b"/>
            <a:pathLst>
              <a:path w="385445" h="383539">
                <a:moveTo>
                  <a:pt x="193548" y="0"/>
                </a:moveTo>
                <a:lnTo>
                  <a:pt x="133095" y="9779"/>
                </a:lnTo>
                <a:lnTo>
                  <a:pt x="80390" y="37084"/>
                </a:lnTo>
                <a:lnTo>
                  <a:pt x="38607" y="78613"/>
                </a:lnTo>
                <a:lnTo>
                  <a:pt x="10667" y="131191"/>
                </a:lnTo>
                <a:lnTo>
                  <a:pt x="0" y="191643"/>
                </a:lnTo>
                <a:lnTo>
                  <a:pt x="10667" y="251968"/>
                </a:lnTo>
                <a:lnTo>
                  <a:pt x="38607" y="304546"/>
                </a:lnTo>
                <a:lnTo>
                  <a:pt x="80390" y="346202"/>
                </a:lnTo>
                <a:lnTo>
                  <a:pt x="133095" y="373380"/>
                </a:lnTo>
                <a:lnTo>
                  <a:pt x="193548" y="383286"/>
                </a:lnTo>
                <a:lnTo>
                  <a:pt x="253873" y="373380"/>
                </a:lnTo>
                <a:lnTo>
                  <a:pt x="306450" y="346202"/>
                </a:lnTo>
                <a:lnTo>
                  <a:pt x="347979" y="304546"/>
                </a:lnTo>
                <a:lnTo>
                  <a:pt x="375285" y="251968"/>
                </a:lnTo>
                <a:lnTo>
                  <a:pt x="385063" y="191643"/>
                </a:lnTo>
                <a:lnTo>
                  <a:pt x="375285" y="131191"/>
                </a:lnTo>
                <a:lnTo>
                  <a:pt x="347979" y="78613"/>
                </a:lnTo>
                <a:lnTo>
                  <a:pt x="306450" y="37084"/>
                </a:lnTo>
                <a:lnTo>
                  <a:pt x="253873" y="9779"/>
                </a:lnTo>
                <a:lnTo>
                  <a:pt x="193548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957571" y="3784091"/>
            <a:ext cx="385445" cy="383540"/>
          </a:xfrm>
          <a:custGeom>
            <a:avLst/>
            <a:gdLst/>
            <a:ahLst/>
            <a:cxnLst/>
            <a:rect l="l" t="t" r="r" b="b"/>
            <a:pathLst>
              <a:path w="385445" h="383539">
                <a:moveTo>
                  <a:pt x="193548" y="0"/>
                </a:moveTo>
                <a:lnTo>
                  <a:pt x="133095" y="9779"/>
                </a:lnTo>
                <a:lnTo>
                  <a:pt x="80390" y="37084"/>
                </a:lnTo>
                <a:lnTo>
                  <a:pt x="38607" y="78612"/>
                </a:lnTo>
                <a:lnTo>
                  <a:pt x="10667" y="131191"/>
                </a:lnTo>
                <a:lnTo>
                  <a:pt x="0" y="191643"/>
                </a:lnTo>
                <a:lnTo>
                  <a:pt x="10667" y="252857"/>
                </a:lnTo>
                <a:lnTo>
                  <a:pt x="38607" y="305435"/>
                </a:lnTo>
                <a:lnTo>
                  <a:pt x="80390" y="346710"/>
                </a:lnTo>
                <a:lnTo>
                  <a:pt x="133095" y="373634"/>
                </a:lnTo>
                <a:lnTo>
                  <a:pt x="193548" y="383286"/>
                </a:lnTo>
                <a:lnTo>
                  <a:pt x="253873" y="373634"/>
                </a:lnTo>
                <a:lnTo>
                  <a:pt x="306450" y="346710"/>
                </a:lnTo>
                <a:lnTo>
                  <a:pt x="347979" y="305435"/>
                </a:lnTo>
                <a:lnTo>
                  <a:pt x="375285" y="252857"/>
                </a:lnTo>
                <a:lnTo>
                  <a:pt x="385063" y="191643"/>
                </a:lnTo>
                <a:lnTo>
                  <a:pt x="375285" y="131191"/>
                </a:lnTo>
                <a:lnTo>
                  <a:pt x="347979" y="78612"/>
                </a:lnTo>
                <a:lnTo>
                  <a:pt x="306450" y="37084"/>
                </a:lnTo>
                <a:lnTo>
                  <a:pt x="253873" y="9779"/>
                </a:lnTo>
                <a:lnTo>
                  <a:pt x="193548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045709" y="3136519"/>
            <a:ext cx="201295" cy="3219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950" spc="-5" b="1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195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45709" y="3791839"/>
            <a:ext cx="201295" cy="3219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950" spc="-5" b="1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endParaRPr sz="195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45709" y="4417898"/>
            <a:ext cx="201295" cy="3225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950" spc="-5" b="1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endParaRPr sz="195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45709" y="5073777"/>
            <a:ext cx="201295" cy="3219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950" spc="-5" b="1">
                <a:solidFill>
                  <a:srgbClr val="FFFFFF"/>
                </a:solidFill>
                <a:latin typeface="Verdana"/>
                <a:cs typeface="Verdana"/>
              </a:rPr>
              <a:t>4</a:t>
            </a:r>
            <a:endParaRPr sz="195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957059" y="3311624"/>
            <a:ext cx="1658620" cy="117475"/>
          </a:xfrm>
          <a:custGeom>
            <a:avLst/>
            <a:gdLst/>
            <a:ahLst/>
            <a:cxnLst/>
            <a:rect l="l" t="t" r="r" b="b"/>
            <a:pathLst>
              <a:path w="1658620" h="117475">
                <a:moveTo>
                  <a:pt x="1658111" y="0"/>
                </a:moveTo>
                <a:lnTo>
                  <a:pt x="0" y="0"/>
                </a:lnTo>
                <a:lnTo>
                  <a:pt x="0" y="116867"/>
                </a:lnTo>
                <a:lnTo>
                  <a:pt x="1658111" y="116867"/>
                </a:lnTo>
                <a:lnTo>
                  <a:pt x="1658111" y="0"/>
                </a:lnTo>
                <a:close/>
              </a:path>
            </a:pathLst>
          </a:custGeom>
          <a:solidFill>
            <a:srgbClr val="DC09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6981190" y="2993262"/>
            <a:ext cx="2437765" cy="4095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500" spc="15" b="1">
                <a:solidFill>
                  <a:srgbClr val="0D0D0D"/>
                </a:solidFill>
                <a:latin typeface="等线"/>
                <a:cs typeface="等线"/>
              </a:rPr>
              <a:t>Company</a:t>
            </a:r>
            <a:r>
              <a:rPr dirty="0" sz="2500" spc="-165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2500" spc="10" b="1">
                <a:solidFill>
                  <a:srgbClr val="0D0D0D"/>
                </a:solidFill>
                <a:latin typeface="等线"/>
                <a:cs typeface="等线"/>
              </a:rPr>
              <a:t>Profile</a:t>
            </a:r>
            <a:endParaRPr sz="2500">
              <a:latin typeface="等线"/>
              <a:cs typeface="等线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962013" y="3757040"/>
            <a:ext cx="1696720" cy="3219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950" spc="5" b="1">
                <a:solidFill>
                  <a:srgbClr val="0D0D0D"/>
                </a:solidFill>
                <a:latin typeface="等线"/>
                <a:cs typeface="等线"/>
              </a:rPr>
              <a:t>Product</a:t>
            </a:r>
            <a:r>
              <a:rPr dirty="0" sz="1950" spc="-140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950" spc="15" b="1">
                <a:solidFill>
                  <a:srgbClr val="0D0D0D"/>
                </a:solidFill>
                <a:latin typeface="等线"/>
                <a:cs typeface="等线"/>
              </a:rPr>
              <a:t>Range</a:t>
            </a:r>
            <a:endParaRPr sz="1950">
              <a:latin typeface="等线"/>
              <a:cs typeface="等线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94652" y="4368546"/>
            <a:ext cx="1955164" cy="3219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950" b="1">
                <a:solidFill>
                  <a:srgbClr val="0D0D0D"/>
                </a:solidFill>
                <a:latin typeface="等线"/>
                <a:cs typeface="等线"/>
              </a:rPr>
              <a:t>Sales </a:t>
            </a:r>
            <a:r>
              <a:rPr dirty="0" sz="1950" spc="10" b="1">
                <a:solidFill>
                  <a:srgbClr val="0D0D0D"/>
                </a:solidFill>
                <a:latin typeface="等线"/>
                <a:cs typeface="等线"/>
              </a:rPr>
              <a:t>and</a:t>
            </a:r>
            <a:r>
              <a:rPr dirty="0" sz="1950" spc="-105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950" b="1">
                <a:solidFill>
                  <a:srgbClr val="0D0D0D"/>
                </a:solidFill>
                <a:latin typeface="等线"/>
                <a:cs typeface="等线"/>
              </a:rPr>
              <a:t>Service</a:t>
            </a:r>
            <a:endParaRPr sz="1950">
              <a:latin typeface="等线"/>
              <a:cs typeface="等线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994652" y="5012182"/>
            <a:ext cx="1731645" cy="3219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950" spc="5" b="1">
                <a:solidFill>
                  <a:srgbClr val="0D0D0D"/>
                </a:solidFill>
                <a:latin typeface="等线"/>
                <a:cs typeface="等线"/>
              </a:rPr>
              <a:t>Classic</a:t>
            </a:r>
            <a:r>
              <a:rPr dirty="0" sz="1950" spc="-65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950" spc="-10" b="1">
                <a:solidFill>
                  <a:srgbClr val="0D0D0D"/>
                </a:solidFill>
                <a:latin typeface="等线"/>
                <a:cs typeface="等线"/>
              </a:rPr>
              <a:t>Projects</a:t>
            </a:r>
            <a:endParaRPr sz="1950">
              <a:latin typeface="等线"/>
              <a:cs typeface="等线"/>
            </a:endParaRPr>
          </a:p>
        </p:txBody>
      </p:sp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7379" y="3121153"/>
            <a:ext cx="1011935" cy="2133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07379" y="3749040"/>
            <a:ext cx="1011935" cy="19812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07379" y="4392167"/>
            <a:ext cx="1011935" cy="21336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07379" y="5038344"/>
            <a:ext cx="1011935" cy="2133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40155" cy="755903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563624" y="1993391"/>
            <a:ext cx="1847214" cy="4418330"/>
            <a:chOff x="1563624" y="1993391"/>
            <a:chExt cx="1847214" cy="4418330"/>
          </a:xfrm>
        </p:grpSpPr>
        <p:sp>
          <p:nvSpPr>
            <p:cNvPr id="4" name="object 4"/>
            <p:cNvSpPr/>
            <p:nvPr/>
          </p:nvSpPr>
          <p:spPr>
            <a:xfrm>
              <a:off x="1685544" y="5369051"/>
              <a:ext cx="462915" cy="1042669"/>
            </a:xfrm>
            <a:custGeom>
              <a:avLst/>
              <a:gdLst/>
              <a:ahLst/>
              <a:cxnLst/>
              <a:rect l="l" t="t" r="r" b="b"/>
              <a:pathLst>
                <a:path w="462914" h="1042670">
                  <a:moveTo>
                    <a:pt x="462813" y="0"/>
                  </a:moveTo>
                  <a:lnTo>
                    <a:pt x="0" y="0"/>
                  </a:lnTo>
                  <a:lnTo>
                    <a:pt x="0" y="1042098"/>
                  </a:lnTo>
                  <a:lnTo>
                    <a:pt x="462813" y="1042098"/>
                  </a:lnTo>
                  <a:lnTo>
                    <a:pt x="462813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63624" y="1993391"/>
              <a:ext cx="1847088" cy="4337304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7587995" y="1466126"/>
            <a:ext cx="1964055" cy="4765675"/>
            <a:chOff x="7587995" y="1466126"/>
            <a:chExt cx="1964055" cy="4765675"/>
          </a:xfrm>
        </p:grpSpPr>
        <p:sp>
          <p:nvSpPr>
            <p:cNvPr id="7" name="object 7"/>
            <p:cNvSpPr/>
            <p:nvPr/>
          </p:nvSpPr>
          <p:spPr>
            <a:xfrm>
              <a:off x="9090659" y="1466126"/>
              <a:ext cx="461645" cy="1039494"/>
            </a:xfrm>
            <a:custGeom>
              <a:avLst/>
              <a:gdLst/>
              <a:ahLst/>
              <a:cxnLst/>
              <a:rect l="l" t="t" r="r" b="b"/>
              <a:pathLst>
                <a:path w="461645" h="1039494">
                  <a:moveTo>
                    <a:pt x="461289" y="0"/>
                  </a:moveTo>
                  <a:lnTo>
                    <a:pt x="0" y="0"/>
                  </a:lnTo>
                  <a:lnTo>
                    <a:pt x="0" y="1039202"/>
                  </a:lnTo>
                  <a:lnTo>
                    <a:pt x="461289" y="1039202"/>
                  </a:lnTo>
                  <a:lnTo>
                    <a:pt x="461289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87995" y="1993391"/>
              <a:ext cx="1738883" cy="4238244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92353" y="5467934"/>
            <a:ext cx="1383665" cy="678815"/>
          </a:xfrm>
          <a:prstGeom prst="rect">
            <a:avLst/>
          </a:prstGeom>
        </p:spPr>
        <p:txBody>
          <a:bodyPr wrap="square" lIns="0" tIns="97155" rIns="0" bIns="0" rtlCol="0" vert="horz">
            <a:spAutoFit/>
          </a:bodyPr>
          <a:lstStyle/>
          <a:p>
            <a:pPr marL="26034">
              <a:lnSpc>
                <a:spcPct val="100000"/>
              </a:lnSpc>
              <a:spcBef>
                <a:spcPts val="765"/>
              </a:spcBef>
            </a:pPr>
            <a:r>
              <a:rPr dirty="0" sz="1750" spc="-95" b="1">
                <a:solidFill>
                  <a:srgbClr val="DC615B"/>
                </a:solidFill>
                <a:latin typeface="Verdana"/>
                <a:cs typeface="Verdana"/>
              </a:rPr>
              <a:t>WD700MRL</a:t>
            </a:r>
            <a:endParaRPr sz="17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dirty="0" sz="1500" spc="15">
                <a:solidFill>
                  <a:srgbClr val="DC615B"/>
                </a:solidFill>
                <a:latin typeface="Arial"/>
                <a:cs typeface="Arial"/>
              </a:rPr>
              <a:t>Compact</a:t>
            </a:r>
            <a:r>
              <a:rPr dirty="0" sz="1500" spc="-105">
                <a:solidFill>
                  <a:srgbClr val="DC615B"/>
                </a:solidFill>
                <a:latin typeface="Arial"/>
                <a:cs typeface="Arial"/>
              </a:rPr>
              <a:t> </a:t>
            </a:r>
            <a:r>
              <a:rPr dirty="0" sz="1500" spc="10">
                <a:solidFill>
                  <a:srgbClr val="DC615B"/>
                </a:solidFill>
                <a:latin typeface="Arial"/>
                <a:cs typeface="Arial"/>
              </a:rPr>
              <a:t>Motor</a:t>
            </a:r>
            <a:endParaRPr sz="15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179179" y="1224229"/>
            <a:ext cx="1626870" cy="678815"/>
          </a:xfrm>
          <a:prstGeom prst="rect">
            <a:avLst/>
          </a:prstGeom>
        </p:spPr>
        <p:txBody>
          <a:bodyPr wrap="square" lIns="0" tIns="97155" rIns="0" bIns="0" rtlCol="0" vert="horz">
            <a:spAutoFit/>
          </a:bodyPr>
          <a:lstStyle/>
          <a:p>
            <a:pPr algn="ctr" marL="34290">
              <a:lnSpc>
                <a:spcPct val="100000"/>
              </a:lnSpc>
              <a:spcBef>
                <a:spcPts val="765"/>
              </a:spcBef>
            </a:pPr>
            <a:r>
              <a:rPr dirty="0" sz="1750" spc="-90" b="1">
                <a:solidFill>
                  <a:srgbClr val="DC615B"/>
                </a:solidFill>
                <a:latin typeface="Verdana"/>
                <a:cs typeface="Verdana"/>
              </a:rPr>
              <a:t>WD800MRL</a:t>
            </a:r>
            <a:endParaRPr sz="17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575"/>
              </a:spcBef>
            </a:pPr>
            <a:r>
              <a:rPr dirty="0" sz="1500" spc="10">
                <a:solidFill>
                  <a:srgbClr val="DC615B"/>
                </a:solidFill>
                <a:latin typeface="Arial"/>
                <a:cs typeface="Arial"/>
              </a:rPr>
              <a:t>Steel Belt</a:t>
            </a:r>
            <a:r>
              <a:rPr dirty="0" sz="1500" spc="-65">
                <a:solidFill>
                  <a:srgbClr val="DC615B"/>
                </a:solidFill>
                <a:latin typeface="Arial"/>
                <a:cs typeface="Arial"/>
              </a:rPr>
              <a:t> </a:t>
            </a:r>
            <a:r>
              <a:rPr dirty="0" sz="1500" spc="15">
                <a:solidFill>
                  <a:srgbClr val="DC615B"/>
                </a:solidFill>
                <a:latin typeface="Arial"/>
                <a:cs typeface="Arial"/>
              </a:rPr>
              <a:t>Elevator</a:t>
            </a:r>
            <a:endParaRPr sz="15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552431" y="5388864"/>
            <a:ext cx="2342387" cy="33070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552431" y="6051803"/>
            <a:ext cx="2342387" cy="330707"/>
          </a:xfrm>
          <a:prstGeom prst="rect">
            <a:avLst/>
          </a:prstGeom>
        </p:spPr>
      </p:pic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9551669" y="5058917"/>
          <a:ext cx="2344420" cy="17767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8080"/>
                <a:gridCol w="1195705"/>
              </a:tblGrid>
              <a:tr h="331596"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1200" spc="-5" b="1">
                          <a:latin typeface="Arial"/>
                          <a:cs typeface="Arial"/>
                        </a:rPr>
                        <a:t>Model: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29845">
                    <a:lnR w="3175">
                      <a:solidFill>
                        <a:srgbClr val="BDBDBD"/>
                      </a:solidFill>
                      <a:prstDash val="solid"/>
                    </a:lnR>
                    <a:lnB w="3175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1200" b="1">
                          <a:solidFill>
                            <a:srgbClr val="DC615B"/>
                          </a:solidFill>
                          <a:latin typeface="Arial"/>
                          <a:cs typeface="Arial"/>
                        </a:rPr>
                        <a:t>WD800MRL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29845">
                    <a:lnL w="3175">
                      <a:solidFill>
                        <a:srgbClr val="BDBDBD"/>
                      </a:solidFill>
                      <a:prstDash val="solid"/>
                    </a:lnL>
                    <a:lnB w="3175">
                      <a:solidFill>
                        <a:srgbClr val="BDBDBD"/>
                      </a:solidFill>
                      <a:prstDash val="solid"/>
                    </a:lnB>
                  </a:tcPr>
                </a:tc>
              </a:tr>
              <a:tr h="331470"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Load: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31114">
                    <a:lnR w="3175">
                      <a:solidFill>
                        <a:srgbClr val="BDBDBD"/>
                      </a:solidFill>
                      <a:prstDash val="solid"/>
                    </a:lnR>
                    <a:lnT w="3175">
                      <a:solidFill>
                        <a:srgbClr val="BDBDBD"/>
                      </a:solidFill>
                      <a:prstDash val="solid"/>
                    </a:lnT>
                    <a:lnB w="3175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450-2000kg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31114">
                    <a:lnL w="3175">
                      <a:solidFill>
                        <a:srgbClr val="BDBDBD"/>
                      </a:solidFill>
                      <a:prstDash val="solid"/>
                    </a:lnL>
                    <a:lnT w="3175">
                      <a:solidFill>
                        <a:srgbClr val="BDBDBD"/>
                      </a:solidFill>
                      <a:prstDash val="solid"/>
                    </a:lnT>
                    <a:lnB w="3175">
                      <a:solidFill>
                        <a:srgbClr val="BDBDBD"/>
                      </a:solidFill>
                      <a:prstDash val="solid"/>
                    </a:lnB>
                  </a:tcPr>
                </a:tc>
              </a:tr>
              <a:tr h="331469"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Speed: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29845">
                    <a:lnR w="3175">
                      <a:solidFill>
                        <a:srgbClr val="BDBDBD"/>
                      </a:solidFill>
                      <a:prstDash val="solid"/>
                    </a:lnR>
                    <a:lnT w="3175">
                      <a:solidFill>
                        <a:srgbClr val="BDBDBD"/>
                      </a:solidFill>
                      <a:prstDash val="solid"/>
                    </a:lnT>
                    <a:lnB w="3175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1.0-1.75m/s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29845">
                    <a:lnL w="3175">
                      <a:solidFill>
                        <a:srgbClr val="BDBDBD"/>
                      </a:solidFill>
                      <a:prstDash val="solid"/>
                    </a:lnL>
                    <a:lnT w="3175">
                      <a:solidFill>
                        <a:srgbClr val="BDBDBD"/>
                      </a:solidFill>
                      <a:prstDash val="solid"/>
                    </a:lnT>
                    <a:lnB w="3175">
                      <a:solidFill>
                        <a:srgbClr val="BDBDBD"/>
                      </a:solidFill>
                      <a:prstDash val="solid"/>
                    </a:lnB>
                  </a:tcPr>
                </a:tc>
              </a:tr>
              <a:tr h="331444"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Max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stop: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30480">
                    <a:lnR w="3175">
                      <a:solidFill>
                        <a:srgbClr val="BDBDBD"/>
                      </a:solidFill>
                      <a:prstDash val="solid"/>
                    </a:lnR>
                    <a:lnT w="3175">
                      <a:solidFill>
                        <a:srgbClr val="BDBDBD"/>
                      </a:solidFill>
                      <a:prstDash val="solid"/>
                    </a:lnT>
                    <a:lnB w="3175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32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30480">
                    <a:lnL w="3175">
                      <a:solidFill>
                        <a:srgbClr val="BDBDBD"/>
                      </a:solidFill>
                      <a:prstDash val="solid"/>
                    </a:lnL>
                    <a:lnT w="3175">
                      <a:solidFill>
                        <a:srgbClr val="BDBDBD"/>
                      </a:solidFill>
                      <a:prstDash val="solid"/>
                    </a:lnT>
                    <a:lnB w="3175">
                      <a:solidFill>
                        <a:srgbClr val="BDBDBD"/>
                      </a:solidFill>
                      <a:prstDash val="solid"/>
                    </a:lnB>
                  </a:tcPr>
                </a:tc>
              </a:tr>
              <a:tr h="450278">
                <a:tc>
                  <a:txBody>
                    <a:bodyPr/>
                    <a:lstStyle/>
                    <a:p>
                      <a:pPr marL="64769" marR="506730">
                        <a:lnSpc>
                          <a:spcPct val="101699"/>
                        </a:lnSpc>
                        <a:spcBef>
                          <a:spcPts val="110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Max</a:t>
                      </a:r>
                      <a:r>
                        <a:rPr dirty="0" sz="1200" spc="-1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rise  speed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3970">
                    <a:lnR w="3175">
                      <a:solidFill>
                        <a:srgbClr val="BDBDBD"/>
                      </a:solidFill>
                      <a:prstDash val="solid"/>
                    </a:lnR>
                    <a:lnT w="3175">
                      <a:solidFill>
                        <a:srgbClr val="BDBDBD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90m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28575">
                    <a:lnL w="3175">
                      <a:solidFill>
                        <a:srgbClr val="BDBDBD"/>
                      </a:solidFill>
                      <a:prstDash val="solid"/>
                    </a:lnL>
                    <a:lnT w="3175">
                      <a:solidFill>
                        <a:srgbClr val="BDBDBD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421111" y="2097023"/>
            <a:ext cx="1403603" cy="996696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703307" y="3265932"/>
            <a:ext cx="1722120" cy="121462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419855" y="5388864"/>
            <a:ext cx="2342388" cy="33070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419855" y="6051803"/>
            <a:ext cx="2342388" cy="330707"/>
          </a:xfrm>
          <a:prstGeom prst="rect">
            <a:avLst/>
          </a:prstGeom>
        </p:spPr>
      </p:pic>
      <p:graphicFrame>
        <p:nvGraphicFramePr>
          <p:cNvPr id="18" name="object 18"/>
          <p:cNvGraphicFramePr>
            <a:graphicFrameLocks noGrp="1"/>
          </p:cNvGraphicFramePr>
          <p:nvPr/>
        </p:nvGraphicFramePr>
        <p:xfrm>
          <a:off x="3422141" y="5058917"/>
          <a:ext cx="2341245" cy="17767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5540"/>
                <a:gridCol w="1195070"/>
              </a:tblGrid>
              <a:tr h="331596"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1200" spc="-5" b="1">
                          <a:latin typeface="Arial"/>
                          <a:cs typeface="Arial"/>
                        </a:rPr>
                        <a:t>Model: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29845">
                    <a:lnR w="3175">
                      <a:solidFill>
                        <a:srgbClr val="BDBDBD"/>
                      </a:solidFill>
                      <a:prstDash val="solid"/>
                    </a:lnR>
                    <a:lnB w="3175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1200" b="1">
                          <a:solidFill>
                            <a:srgbClr val="DC615B"/>
                          </a:solidFill>
                          <a:latin typeface="Arial"/>
                          <a:cs typeface="Arial"/>
                        </a:rPr>
                        <a:t>WD700MRL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29845">
                    <a:lnL w="3175">
                      <a:solidFill>
                        <a:srgbClr val="BDBDBD"/>
                      </a:solidFill>
                      <a:prstDash val="solid"/>
                    </a:lnL>
                    <a:lnB w="3175">
                      <a:solidFill>
                        <a:srgbClr val="BDBDBD"/>
                      </a:solidFill>
                      <a:prstDash val="solid"/>
                    </a:lnB>
                  </a:tcPr>
                </a:tc>
              </a:tr>
              <a:tr h="331470"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Load: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31114">
                    <a:lnR w="3175">
                      <a:solidFill>
                        <a:srgbClr val="BDBDBD"/>
                      </a:solidFill>
                      <a:prstDash val="solid"/>
                    </a:lnR>
                    <a:lnT w="3175">
                      <a:solidFill>
                        <a:srgbClr val="BDBDBD"/>
                      </a:solidFill>
                      <a:prstDash val="solid"/>
                    </a:lnT>
                    <a:lnB w="3175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450-1050kg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38100">
                    <a:lnL w="3175">
                      <a:solidFill>
                        <a:srgbClr val="BDBDBD"/>
                      </a:solidFill>
                      <a:prstDash val="solid"/>
                    </a:lnL>
                    <a:lnT w="3175">
                      <a:solidFill>
                        <a:srgbClr val="BDBDBD"/>
                      </a:solidFill>
                      <a:prstDash val="solid"/>
                    </a:lnT>
                    <a:lnB w="3175">
                      <a:solidFill>
                        <a:srgbClr val="BDBDBD"/>
                      </a:solidFill>
                      <a:prstDash val="solid"/>
                    </a:lnB>
                  </a:tcPr>
                </a:tc>
              </a:tr>
              <a:tr h="331469"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Speed: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29845">
                    <a:lnR w="3175">
                      <a:solidFill>
                        <a:srgbClr val="BDBDBD"/>
                      </a:solidFill>
                      <a:prstDash val="solid"/>
                    </a:lnR>
                    <a:lnT w="3175">
                      <a:solidFill>
                        <a:srgbClr val="BDBDBD"/>
                      </a:solidFill>
                      <a:prstDash val="solid"/>
                    </a:lnT>
                    <a:lnB w="3175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1.0-1.75m/s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38100">
                    <a:lnL w="3175">
                      <a:solidFill>
                        <a:srgbClr val="BDBDBD"/>
                      </a:solidFill>
                      <a:prstDash val="solid"/>
                    </a:lnL>
                    <a:lnT w="3175">
                      <a:solidFill>
                        <a:srgbClr val="BDBDBD"/>
                      </a:solidFill>
                      <a:prstDash val="solid"/>
                    </a:lnT>
                    <a:lnB w="3175">
                      <a:solidFill>
                        <a:srgbClr val="BDBDBD"/>
                      </a:solidFill>
                      <a:prstDash val="solid"/>
                    </a:lnB>
                  </a:tcPr>
                </a:tc>
              </a:tr>
              <a:tr h="331444"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Max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stop</a:t>
                      </a:r>
                      <a:r>
                        <a:rPr dirty="0" sz="12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30480">
                    <a:lnR w="3175">
                      <a:solidFill>
                        <a:srgbClr val="BDBDBD"/>
                      </a:solidFill>
                      <a:prstDash val="solid"/>
                    </a:lnR>
                    <a:lnT w="3175">
                      <a:solidFill>
                        <a:srgbClr val="BDBDBD"/>
                      </a:solidFill>
                      <a:prstDash val="solid"/>
                    </a:lnT>
                    <a:lnB w="3175">
                      <a:solidFill>
                        <a:srgbClr val="BDBDB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32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38100">
                    <a:lnL w="3175">
                      <a:solidFill>
                        <a:srgbClr val="BDBDBD"/>
                      </a:solidFill>
                      <a:prstDash val="solid"/>
                    </a:lnL>
                    <a:lnT w="3175">
                      <a:solidFill>
                        <a:srgbClr val="BDBDBD"/>
                      </a:solidFill>
                      <a:prstDash val="solid"/>
                    </a:lnT>
                    <a:lnB w="3175">
                      <a:solidFill>
                        <a:srgbClr val="BDBDBD"/>
                      </a:solidFill>
                      <a:prstDash val="solid"/>
                    </a:lnB>
                  </a:tcPr>
                </a:tc>
              </a:tr>
              <a:tr h="450278">
                <a:tc>
                  <a:txBody>
                    <a:bodyPr/>
                    <a:lstStyle/>
                    <a:p>
                      <a:pPr marL="64135" marR="506730">
                        <a:lnSpc>
                          <a:spcPct val="101699"/>
                        </a:lnSpc>
                        <a:spcBef>
                          <a:spcPts val="110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Max</a:t>
                      </a:r>
                      <a:r>
                        <a:rPr dirty="0" sz="1200" spc="-1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rise  speed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3970">
                    <a:lnR w="3175">
                      <a:solidFill>
                        <a:srgbClr val="BDBDBD"/>
                      </a:solidFill>
                      <a:prstDash val="solid"/>
                    </a:lnR>
                    <a:lnT w="3175">
                      <a:solidFill>
                        <a:srgbClr val="BDBDBD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90m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38100">
                    <a:lnL w="3175">
                      <a:solidFill>
                        <a:srgbClr val="BDBDBD"/>
                      </a:solidFill>
                      <a:prstDash val="solid"/>
                    </a:lnL>
                    <a:lnT w="3175">
                      <a:solidFill>
                        <a:srgbClr val="BDBDBD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pic>
        <p:nvPicPr>
          <p:cNvPr id="19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468623" y="2505455"/>
            <a:ext cx="2688336" cy="1903475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-1523" y="7168894"/>
            <a:ext cx="673735" cy="389890"/>
          </a:xfrm>
          <a:custGeom>
            <a:avLst/>
            <a:gdLst/>
            <a:ahLst/>
            <a:cxnLst/>
            <a:rect l="l" t="t" r="r" b="b"/>
            <a:pathLst>
              <a:path w="673735" h="389890">
                <a:moveTo>
                  <a:pt x="673442" y="0"/>
                </a:moveTo>
                <a:lnTo>
                  <a:pt x="0" y="0"/>
                </a:lnTo>
                <a:lnTo>
                  <a:pt x="0" y="389826"/>
                </a:lnTo>
                <a:lnTo>
                  <a:pt x="673442" y="389826"/>
                </a:lnTo>
                <a:lnTo>
                  <a:pt x="673442" y="0"/>
                </a:lnTo>
                <a:close/>
              </a:path>
            </a:pathLst>
          </a:custGeom>
          <a:solidFill>
            <a:srgbClr val="DB05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8418576" y="0"/>
            <a:ext cx="673735" cy="197485"/>
          </a:xfrm>
          <a:custGeom>
            <a:avLst/>
            <a:gdLst/>
            <a:ahLst/>
            <a:cxnLst/>
            <a:rect l="l" t="t" r="r" b="b"/>
            <a:pathLst>
              <a:path w="673734" h="197485">
                <a:moveTo>
                  <a:pt x="673125" y="0"/>
                </a:moveTo>
                <a:lnTo>
                  <a:pt x="0" y="0"/>
                </a:lnTo>
                <a:lnTo>
                  <a:pt x="0" y="197484"/>
                </a:lnTo>
                <a:lnTo>
                  <a:pt x="673125" y="197484"/>
                </a:lnTo>
                <a:lnTo>
                  <a:pt x="673125" y="0"/>
                </a:lnTo>
                <a:close/>
              </a:path>
            </a:pathLst>
          </a:custGeom>
          <a:solidFill>
            <a:srgbClr val="DB05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48640" y="527278"/>
            <a:ext cx="186055" cy="356235"/>
          </a:xfrm>
          <a:custGeom>
            <a:avLst/>
            <a:gdLst/>
            <a:ahLst/>
            <a:cxnLst/>
            <a:rect l="l" t="t" r="r" b="b"/>
            <a:pathLst>
              <a:path w="186054" h="356234">
                <a:moveTo>
                  <a:pt x="185775" y="0"/>
                </a:moveTo>
                <a:lnTo>
                  <a:pt x="0" y="0"/>
                </a:lnTo>
                <a:lnTo>
                  <a:pt x="0" y="356133"/>
                </a:lnTo>
                <a:lnTo>
                  <a:pt x="185775" y="356133"/>
                </a:lnTo>
                <a:lnTo>
                  <a:pt x="185775" y="0"/>
                </a:lnTo>
                <a:close/>
              </a:path>
            </a:pathLst>
          </a:custGeom>
          <a:solidFill>
            <a:srgbClr val="DB05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820318" y="421334"/>
            <a:ext cx="2373630" cy="495934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050" spc="5">
                <a:solidFill>
                  <a:srgbClr val="000000"/>
                </a:solidFill>
                <a:latin typeface="Calibri"/>
                <a:cs typeface="Calibri"/>
              </a:rPr>
              <a:t>Product</a:t>
            </a:r>
            <a:r>
              <a:rPr dirty="0" sz="3050" spc="-175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050" spc="5">
                <a:solidFill>
                  <a:srgbClr val="000000"/>
                </a:solidFill>
                <a:latin typeface="Calibri"/>
                <a:cs typeface="Calibri"/>
              </a:rPr>
              <a:t>Range</a:t>
            </a:r>
            <a:endParaRPr sz="3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40155" cy="755903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6765925" y="3220999"/>
            <a:ext cx="6673850" cy="732155"/>
          </a:xfrm>
          <a:custGeom>
            <a:avLst/>
            <a:gdLst/>
            <a:ahLst/>
            <a:cxnLst/>
            <a:rect l="l" t="t" r="r" b="b"/>
            <a:pathLst>
              <a:path w="6673850" h="732154">
                <a:moveTo>
                  <a:pt x="6673850" y="0"/>
                </a:moveTo>
                <a:lnTo>
                  <a:pt x="0" y="0"/>
                </a:lnTo>
                <a:lnTo>
                  <a:pt x="0" y="731875"/>
                </a:lnTo>
                <a:lnTo>
                  <a:pt x="6673850" y="731875"/>
                </a:lnTo>
                <a:lnTo>
                  <a:pt x="6673850" y="0"/>
                </a:lnTo>
                <a:close/>
              </a:path>
            </a:pathLst>
          </a:custGeom>
          <a:solidFill>
            <a:srgbClr val="DC091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3081527" y="0"/>
            <a:ext cx="10358755" cy="3731260"/>
            <a:chOff x="3081527" y="0"/>
            <a:chExt cx="10358755" cy="3731260"/>
          </a:xfrm>
        </p:grpSpPr>
        <p:sp>
          <p:nvSpPr>
            <p:cNvPr id="5" name="object 5"/>
            <p:cNvSpPr/>
            <p:nvPr/>
          </p:nvSpPr>
          <p:spPr>
            <a:xfrm>
              <a:off x="4058411" y="0"/>
              <a:ext cx="9381490" cy="711200"/>
            </a:xfrm>
            <a:custGeom>
              <a:avLst/>
              <a:gdLst/>
              <a:ahLst/>
              <a:cxnLst/>
              <a:rect l="l" t="t" r="r" b="b"/>
              <a:pathLst>
                <a:path w="9381490" h="711200">
                  <a:moveTo>
                    <a:pt x="9381236" y="0"/>
                  </a:moveTo>
                  <a:lnTo>
                    <a:pt x="0" y="0"/>
                  </a:lnTo>
                  <a:lnTo>
                    <a:pt x="0" y="710806"/>
                  </a:lnTo>
                  <a:lnTo>
                    <a:pt x="9381236" y="710806"/>
                  </a:lnTo>
                  <a:lnTo>
                    <a:pt x="9381236" y="0"/>
                  </a:lnTo>
                  <a:close/>
                </a:path>
              </a:pathLst>
            </a:custGeom>
            <a:solidFill>
              <a:srgbClr val="DC09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90616" y="176783"/>
              <a:ext cx="2558795" cy="355244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68227" y="182879"/>
              <a:ext cx="2471928" cy="354634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81527" y="176783"/>
              <a:ext cx="2511552" cy="3552444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1389888" y="4934711"/>
            <a:ext cx="5377815" cy="621030"/>
          </a:xfrm>
          <a:custGeom>
            <a:avLst/>
            <a:gdLst/>
            <a:ahLst/>
            <a:cxnLst/>
            <a:rect l="l" t="t" r="r" b="b"/>
            <a:pathLst>
              <a:path w="5377815" h="621029">
                <a:moveTo>
                  <a:pt x="5377434" y="0"/>
                </a:moveTo>
                <a:lnTo>
                  <a:pt x="0" y="0"/>
                </a:lnTo>
                <a:lnTo>
                  <a:pt x="0" y="620649"/>
                </a:lnTo>
                <a:lnTo>
                  <a:pt x="5377434" y="620649"/>
                </a:lnTo>
                <a:lnTo>
                  <a:pt x="5377434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389888" y="7003530"/>
            <a:ext cx="7138034" cy="555625"/>
          </a:xfrm>
          <a:custGeom>
            <a:avLst/>
            <a:gdLst/>
            <a:ahLst/>
            <a:cxnLst/>
            <a:rect l="l" t="t" r="r" b="b"/>
            <a:pathLst>
              <a:path w="7138034" h="555625">
                <a:moveTo>
                  <a:pt x="7137908" y="0"/>
                </a:moveTo>
                <a:lnTo>
                  <a:pt x="0" y="0"/>
                </a:lnTo>
                <a:lnTo>
                  <a:pt x="0" y="555510"/>
                </a:lnTo>
                <a:lnTo>
                  <a:pt x="7137908" y="555510"/>
                </a:lnTo>
                <a:lnTo>
                  <a:pt x="7137908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367771" y="4512564"/>
            <a:ext cx="85090" cy="207010"/>
          </a:xfrm>
          <a:custGeom>
            <a:avLst/>
            <a:gdLst/>
            <a:ahLst/>
            <a:cxnLst/>
            <a:rect l="l" t="t" r="r" b="b"/>
            <a:pathLst>
              <a:path w="85090" h="207010">
                <a:moveTo>
                  <a:pt x="85021" y="0"/>
                </a:moveTo>
                <a:lnTo>
                  <a:pt x="0" y="0"/>
                </a:lnTo>
                <a:lnTo>
                  <a:pt x="0" y="206629"/>
                </a:lnTo>
                <a:lnTo>
                  <a:pt x="85021" y="206629"/>
                </a:lnTo>
                <a:lnTo>
                  <a:pt x="85021" y="0"/>
                </a:lnTo>
                <a:close/>
              </a:path>
            </a:pathLst>
          </a:custGeom>
          <a:solidFill>
            <a:srgbClr val="DA0A0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7140320" y="4093209"/>
            <a:ext cx="4749165" cy="313055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2228850">
              <a:lnSpc>
                <a:spcPct val="100000"/>
              </a:lnSpc>
              <a:spcBef>
                <a:spcPts val="110"/>
              </a:spcBef>
            </a:pPr>
            <a:r>
              <a:rPr dirty="0" sz="1750" spc="-10" b="1">
                <a:latin typeface="Calibri"/>
                <a:cs typeface="Calibri"/>
              </a:rPr>
              <a:t>International</a:t>
            </a:r>
            <a:r>
              <a:rPr dirty="0" sz="1750" spc="-50" b="1">
                <a:latin typeface="Calibri"/>
                <a:cs typeface="Calibri"/>
              </a:rPr>
              <a:t> </a:t>
            </a:r>
            <a:r>
              <a:rPr dirty="0" sz="1750" spc="-10" b="1">
                <a:latin typeface="Calibri"/>
                <a:cs typeface="Calibri"/>
              </a:rPr>
              <a:t>Certificates</a:t>
            </a:r>
            <a:r>
              <a:rPr dirty="0" sz="1750" spc="-10" b="1">
                <a:latin typeface="等线"/>
                <a:cs typeface="等线"/>
              </a:rPr>
              <a:t>：</a:t>
            </a:r>
            <a:endParaRPr sz="1750">
              <a:latin typeface="等线"/>
              <a:cs typeface="等线"/>
            </a:endParaRPr>
          </a:p>
          <a:p>
            <a:pPr marL="3377565">
              <a:lnSpc>
                <a:spcPct val="100000"/>
              </a:lnSpc>
              <a:spcBef>
                <a:spcPts val="950"/>
              </a:spcBef>
            </a:pPr>
            <a:r>
              <a:rPr dirty="0" sz="1200">
                <a:latin typeface="Arial"/>
                <a:cs typeface="Arial"/>
              </a:rPr>
              <a:t>European Union</a:t>
            </a:r>
            <a:r>
              <a:rPr dirty="0" sz="1200" spc="-2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CE</a:t>
            </a:r>
            <a:endParaRPr sz="1200">
              <a:latin typeface="Arial"/>
              <a:cs typeface="Arial"/>
            </a:endParaRPr>
          </a:p>
          <a:p>
            <a:pPr marL="3369945" marR="230504" indent="2540">
              <a:lnSpc>
                <a:spcPts val="2830"/>
              </a:lnSpc>
              <a:spcBef>
                <a:spcPts val="195"/>
              </a:spcBef>
            </a:pPr>
            <a:r>
              <a:rPr dirty="0" sz="1200" spc="-5">
                <a:latin typeface="Arial"/>
                <a:cs typeface="Arial"/>
              </a:rPr>
              <a:t>Russian</a:t>
            </a:r>
            <a:r>
              <a:rPr dirty="0" sz="1200" spc="-90">
                <a:latin typeface="Arial"/>
                <a:cs typeface="Arial"/>
              </a:rPr>
              <a:t> </a:t>
            </a:r>
            <a:r>
              <a:rPr dirty="0" sz="1200" spc="5">
                <a:latin typeface="Arial"/>
                <a:cs typeface="Arial"/>
              </a:rPr>
              <a:t>GHOST  Malaysian</a:t>
            </a:r>
            <a:r>
              <a:rPr dirty="0" sz="1200" spc="-180">
                <a:latin typeface="Arial"/>
                <a:cs typeface="Arial"/>
              </a:rPr>
              <a:t> </a:t>
            </a:r>
            <a:r>
              <a:rPr dirty="0" sz="1200" spc="5">
                <a:latin typeface="Arial"/>
                <a:cs typeface="Arial"/>
              </a:rPr>
              <a:t>JKKP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750" spc="-10" b="1">
                <a:latin typeface="Calibri"/>
                <a:cs typeface="Calibri"/>
              </a:rPr>
              <a:t>ISO</a:t>
            </a:r>
            <a:r>
              <a:rPr dirty="0" sz="1750" spc="10" b="1">
                <a:latin typeface="Calibri"/>
                <a:cs typeface="Calibri"/>
              </a:rPr>
              <a:t> </a:t>
            </a:r>
            <a:r>
              <a:rPr dirty="0" sz="1750" spc="-15" b="1">
                <a:latin typeface="Calibri"/>
                <a:cs typeface="Calibri"/>
              </a:rPr>
              <a:t>certificates</a:t>
            </a:r>
            <a:endParaRPr sz="1750">
              <a:latin typeface="Calibri"/>
              <a:cs typeface="Calibri"/>
            </a:endParaRPr>
          </a:p>
          <a:p>
            <a:pPr marL="207645" marR="1344295">
              <a:lnSpc>
                <a:spcPct val="201700"/>
              </a:lnSpc>
              <a:spcBef>
                <a:spcPts val="325"/>
              </a:spcBef>
            </a:pPr>
            <a:r>
              <a:rPr dirty="0" sz="1200">
                <a:latin typeface="Arial"/>
                <a:cs typeface="Arial"/>
              </a:rPr>
              <a:t>ISO9000 </a:t>
            </a:r>
            <a:r>
              <a:rPr dirty="0" sz="1200" spc="-5">
                <a:latin typeface="Arial"/>
                <a:cs typeface="Arial"/>
              </a:rPr>
              <a:t>Quality Management </a:t>
            </a:r>
            <a:r>
              <a:rPr dirty="0" sz="1200" spc="5">
                <a:latin typeface="Arial"/>
                <a:cs typeface="Arial"/>
              </a:rPr>
              <a:t>System  </a:t>
            </a:r>
            <a:r>
              <a:rPr dirty="0" sz="1200">
                <a:latin typeface="Arial"/>
                <a:cs typeface="Arial"/>
              </a:rPr>
              <a:t>ISO14000 </a:t>
            </a:r>
            <a:r>
              <a:rPr dirty="0" sz="1200" spc="-5">
                <a:latin typeface="Arial"/>
                <a:cs typeface="Arial"/>
              </a:rPr>
              <a:t>Environmental Management</a:t>
            </a:r>
            <a:r>
              <a:rPr dirty="0" sz="1200" spc="-80">
                <a:latin typeface="Arial"/>
                <a:cs typeface="Arial"/>
              </a:rPr>
              <a:t> </a:t>
            </a:r>
            <a:r>
              <a:rPr dirty="0" sz="1200" spc="5">
                <a:latin typeface="Arial"/>
                <a:cs typeface="Arial"/>
              </a:rPr>
              <a:t>System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00">
              <a:latin typeface="Arial"/>
              <a:cs typeface="Arial"/>
            </a:endParaRPr>
          </a:p>
          <a:p>
            <a:pPr marL="219710">
              <a:lnSpc>
                <a:spcPct val="100000"/>
              </a:lnSpc>
            </a:pPr>
            <a:r>
              <a:rPr dirty="0" sz="1200">
                <a:latin typeface="Arial"/>
                <a:cs typeface="Arial"/>
              </a:rPr>
              <a:t>ISO45001 Health </a:t>
            </a:r>
            <a:r>
              <a:rPr dirty="0" sz="1200" spc="-5">
                <a:latin typeface="Arial"/>
                <a:cs typeface="Arial"/>
              </a:rPr>
              <a:t>and </a:t>
            </a:r>
            <a:r>
              <a:rPr dirty="0" sz="1200">
                <a:latin typeface="Arial"/>
                <a:cs typeface="Arial"/>
              </a:rPr>
              <a:t>Safety </a:t>
            </a:r>
            <a:r>
              <a:rPr dirty="0" sz="1200" spc="-5">
                <a:latin typeface="Arial"/>
                <a:cs typeface="Arial"/>
              </a:rPr>
              <a:t>Management</a:t>
            </a:r>
            <a:r>
              <a:rPr dirty="0" sz="1200" spc="-95">
                <a:latin typeface="Arial"/>
                <a:cs typeface="Arial"/>
              </a:rPr>
              <a:t> </a:t>
            </a:r>
            <a:r>
              <a:rPr dirty="0" sz="1200" spc="5">
                <a:latin typeface="Arial"/>
                <a:cs typeface="Arial"/>
              </a:rPr>
              <a:t>System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367771" y="4867592"/>
            <a:ext cx="85090" cy="208915"/>
          </a:xfrm>
          <a:custGeom>
            <a:avLst/>
            <a:gdLst/>
            <a:ahLst/>
            <a:cxnLst/>
            <a:rect l="l" t="t" r="r" b="b"/>
            <a:pathLst>
              <a:path w="85090" h="208914">
                <a:moveTo>
                  <a:pt x="85021" y="0"/>
                </a:moveTo>
                <a:lnTo>
                  <a:pt x="0" y="0"/>
                </a:lnTo>
                <a:lnTo>
                  <a:pt x="0" y="208470"/>
                </a:lnTo>
                <a:lnTo>
                  <a:pt x="85021" y="208470"/>
                </a:lnTo>
                <a:lnTo>
                  <a:pt x="85021" y="0"/>
                </a:lnTo>
                <a:close/>
              </a:path>
            </a:pathLst>
          </a:custGeom>
          <a:solidFill>
            <a:srgbClr val="DA0A0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0379964" y="5212016"/>
            <a:ext cx="83820" cy="208915"/>
          </a:xfrm>
          <a:custGeom>
            <a:avLst/>
            <a:gdLst/>
            <a:ahLst/>
            <a:cxnLst/>
            <a:rect l="l" t="t" r="r" b="b"/>
            <a:pathLst>
              <a:path w="83820" h="208914">
                <a:moveTo>
                  <a:pt x="83505" y="0"/>
                </a:moveTo>
                <a:lnTo>
                  <a:pt x="0" y="0"/>
                </a:lnTo>
                <a:lnTo>
                  <a:pt x="0" y="208470"/>
                </a:lnTo>
                <a:lnTo>
                  <a:pt x="83505" y="208470"/>
                </a:lnTo>
                <a:lnTo>
                  <a:pt x="83505" y="0"/>
                </a:lnTo>
                <a:close/>
              </a:path>
            </a:pathLst>
          </a:custGeom>
          <a:solidFill>
            <a:srgbClr val="DA0A0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446531" y="461771"/>
            <a:ext cx="2399030" cy="436245"/>
          </a:xfrm>
          <a:prstGeom prst="rect"/>
          <a:solidFill>
            <a:srgbClr val="DC0913"/>
          </a:solidFill>
        </p:spPr>
        <p:txBody>
          <a:bodyPr wrap="square" lIns="0" tIns="77470" rIns="0" bIns="0" rtlCol="0" vert="horz">
            <a:spAutoFit/>
          </a:bodyPr>
          <a:lstStyle/>
          <a:p>
            <a:pPr marL="228600">
              <a:lnSpc>
                <a:spcPct val="100000"/>
              </a:lnSpc>
              <a:spcBef>
                <a:spcPts val="610"/>
              </a:spcBef>
            </a:pPr>
            <a:r>
              <a:rPr dirty="0" spc="-5">
                <a:solidFill>
                  <a:srgbClr val="FFFFFF"/>
                </a:solidFill>
              </a:rPr>
              <a:t>Quality</a:t>
            </a:r>
            <a:r>
              <a:rPr dirty="0" spc="-85">
                <a:solidFill>
                  <a:srgbClr val="FFFFFF"/>
                </a:solidFill>
              </a:rPr>
              <a:t> </a:t>
            </a:r>
            <a:r>
              <a:rPr dirty="0" spc="-5">
                <a:solidFill>
                  <a:srgbClr val="FFFFFF"/>
                </a:solidFill>
              </a:rPr>
              <a:t>System</a:t>
            </a:r>
          </a:p>
        </p:txBody>
      </p:sp>
      <p:sp>
        <p:nvSpPr>
          <p:cNvPr id="16" name="object 16"/>
          <p:cNvSpPr/>
          <p:nvPr/>
        </p:nvSpPr>
        <p:spPr>
          <a:xfrm>
            <a:off x="7053071" y="6278879"/>
            <a:ext cx="85090" cy="210185"/>
          </a:xfrm>
          <a:custGeom>
            <a:avLst/>
            <a:gdLst/>
            <a:ahLst/>
            <a:cxnLst/>
            <a:rect l="l" t="t" r="r" b="b"/>
            <a:pathLst>
              <a:path w="85090" h="210185">
                <a:moveTo>
                  <a:pt x="85020" y="0"/>
                </a:moveTo>
                <a:lnTo>
                  <a:pt x="0" y="0"/>
                </a:lnTo>
                <a:lnTo>
                  <a:pt x="0" y="209994"/>
                </a:lnTo>
                <a:lnTo>
                  <a:pt x="85020" y="209994"/>
                </a:lnTo>
                <a:lnTo>
                  <a:pt x="85020" y="0"/>
                </a:lnTo>
                <a:close/>
              </a:path>
            </a:pathLst>
          </a:custGeom>
          <a:solidFill>
            <a:srgbClr val="DA0A0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053071" y="6656831"/>
            <a:ext cx="85090" cy="207010"/>
          </a:xfrm>
          <a:custGeom>
            <a:avLst/>
            <a:gdLst/>
            <a:ahLst/>
            <a:cxnLst/>
            <a:rect l="l" t="t" r="r" b="b"/>
            <a:pathLst>
              <a:path w="85090" h="207009">
                <a:moveTo>
                  <a:pt x="85020" y="0"/>
                </a:moveTo>
                <a:lnTo>
                  <a:pt x="0" y="0"/>
                </a:lnTo>
                <a:lnTo>
                  <a:pt x="0" y="206628"/>
                </a:lnTo>
                <a:lnTo>
                  <a:pt x="85020" y="206628"/>
                </a:lnTo>
                <a:lnTo>
                  <a:pt x="85020" y="0"/>
                </a:lnTo>
                <a:close/>
              </a:path>
            </a:pathLst>
          </a:custGeom>
          <a:solidFill>
            <a:srgbClr val="DA0A0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7062216" y="7005828"/>
            <a:ext cx="86995" cy="208915"/>
          </a:xfrm>
          <a:custGeom>
            <a:avLst/>
            <a:gdLst/>
            <a:ahLst/>
            <a:cxnLst/>
            <a:rect l="l" t="t" r="r" b="b"/>
            <a:pathLst>
              <a:path w="86995" h="208915">
                <a:moveTo>
                  <a:pt x="86869" y="0"/>
                </a:moveTo>
                <a:lnTo>
                  <a:pt x="0" y="0"/>
                </a:lnTo>
                <a:lnTo>
                  <a:pt x="0" y="208470"/>
                </a:lnTo>
                <a:lnTo>
                  <a:pt x="86869" y="208470"/>
                </a:lnTo>
                <a:lnTo>
                  <a:pt x="86869" y="0"/>
                </a:lnTo>
                <a:close/>
              </a:path>
            </a:pathLst>
          </a:custGeom>
          <a:solidFill>
            <a:srgbClr val="DA0A0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36220" y="4186427"/>
            <a:ext cx="2136648" cy="3023616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487167" y="4212335"/>
            <a:ext cx="2110739" cy="2971800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712208" y="4212335"/>
            <a:ext cx="2103119" cy="2971800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340852" y="188975"/>
            <a:ext cx="2529840" cy="354634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17178" y="0"/>
            <a:ext cx="10423525" cy="7559040"/>
            <a:chOff x="3017178" y="0"/>
            <a:chExt cx="10423525" cy="75590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17178" y="0"/>
              <a:ext cx="10422977" cy="755903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39839" y="1353311"/>
              <a:ext cx="1181100" cy="67817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747509" y="1486280"/>
            <a:ext cx="1506855" cy="3606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80">
                <a:solidFill>
                  <a:srgbClr val="000000"/>
                </a:solidFill>
                <a:latin typeface="Arial"/>
                <a:cs typeface="Arial"/>
              </a:rPr>
              <a:t>Test</a:t>
            </a:r>
            <a:r>
              <a:rPr dirty="0" spc="-19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pc="-5">
                <a:solidFill>
                  <a:srgbClr val="000000"/>
                </a:solidFill>
                <a:latin typeface="Arial"/>
                <a:cs typeface="Arial"/>
              </a:rPr>
              <a:t>Center</a:t>
            </a:r>
          </a:p>
        </p:txBody>
      </p:sp>
      <p:sp>
        <p:nvSpPr>
          <p:cNvPr id="6" name="object 6"/>
          <p:cNvSpPr/>
          <p:nvPr/>
        </p:nvSpPr>
        <p:spPr>
          <a:xfrm>
            <a:off x="-1523" y="5328920"/>
            <a:ext cx="197485" cy="1931670"/>
          </a:xfrm>
          <a:custGeom>
            <a:avLst/>
            <a:gdLst/>
            <a:ahLst/>
            <a:cxnLst/>
            <a:rect l="l" t="t" r="r" b="b"/>
            <a:pathLst>
              <a:path w="197485" h="1931670">
                <a:moveTo>
                  <a:pt x="197358" y="0"/>
                </a:moveTo>
                <a:lnTo>
                  <a:pt x="0" y="0"/>
                </a:lnTo>
                <a:lnTo>
                  <a:pt x="0" y="1931416"/>
                </a:lnTo>
                <a:lnTo>
                  <a:pt x="197358" y="1931416"/>
                </a:lnTo>
                <a:lnTo>
                  <a:pt x="197358" y="0"/>
                </a:lnTo>
                <a:close/>
              </a:path>
            </a:pathLst>
          </a:custGeom>
          <a:solidFill>
            <a:srgbClr val="DC091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7" name="object 7"/>
          <p:cNvGrpSpPr/>
          <p:nvPr/>
        </p:nvGrpSpPr>
        <p:grpSpPr>
          <a:xfrm>
            <a:off x="3387852" y="1124711"/>
            <a:ext cx="10052685" cy="5306060"/>
            <a:chOff x="3387852" y="1124711"/>
            <a:chExt cx="10052685" cy="5306060"/>
          </a:xfrm>
        </p:grpSpPr>
        <p:sp>
          <p:nvSpPr>
            <p:cNvPr id="8" name="object 8"/>
            <p:cNvSpPr/>
            <p:nvPr/>
          </p:nvSpPr>
          <p:spPr>
            <a:xfrm>
              <a:off x="7354316" y="1905050"/>
              <a:ext cx="4188460" cy="4525645"/>
            </a:xfrm>
            <a:custGeom>
              <a:avLst/>
              <a:gdLst/>
              <a:ahLst/>
              <a:cxnLst/>
              <a:rect l="l" t="t" r="r" b="b"/>
              <a:pathLst>
                <a:path w="4188459" h="4525645">
                  <a:moveTo>
                    <a:pt x="2506180" y="289306"/>
                  </a:moveTo>
                  <a:lnTo>
                    <a:pt x="2402713" y="289306"/>
                  </a:lnTo>
                  <a:lnTo>
                    <a:pt x="2402713" y="392760"/>
                  </a:lnTo>
                  <a:lnTo>
                    <a:pt x="2506180" y="392760"/>
                  </a:lnTo>
                  <a:lnTo>
                    <a:pt x="2506180" y="289306"/>
                  </a:lnTo>
                  <a:close/>
                </a:path>
                <a:path w="4188459" h="4525645">
                  <a:moveTo>
                    <a:pt x="2506180" y="0"/>
                  </a:moveTo>
                  <a:lnTo>
                    <a:pt x="2402713" y="0"/>
                  </a:lnTo>
                  <a:lnTo>
                    <a:pt x="2402713" y="103454"/>
                  </a:lnTo>
                  <a:lnTo>
                    <a:pt x="2506180" y="103454"/>
                  </a:lnTo>
                  <a:lnTo>
                    <a:pt x="2506180" y="0"/>
                  </a:lnTo>
                  <a:close/>
                </a:path>
                <a:path w="4188459" h="4525645">
                  <a:moveTo>
                    <a:pt x="4188460" y="3975735"/>
                  </a:moveTo>
                  <a:lnTo>
                    <a:pt x="0" y="3975735"/>
                  </a:lnTo>
                  <a:lnTo>
                    <a:pt x="0" y="4525645"/>
                  </a:lnTo>
                  <a:lnTo>
                    <a:pt x="4188460" y="4525645"/>
                  </a:lnTo>
                  <a:lnTo>
                    <a:pt x="4188460" y="3975735"/>
                  </a:lnTo>
                  <a:close/>
                </a:path>
              </a:pathLst>
            </a:custGeom>
            <a:solidFill>
              <a:srgbClr val="DC09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59167" y="2881883"/>
              <a:ext cx="6184391" cy="332689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3210032" y="3716972"/>
              <a:ext cx="230504" cy="928369"/>
            </a:xfrm>
            <a:custGeom>
              <a:avLst/>
              <a:gdLst/>
              <a:ahLst/>
              <a:cxnLst/>
              <a:rect l="l" t="t" r="r" b="b"/>
              <a:pathLst>
                <a:path w="230505" h="928370">
                  <a:moveTo>
                    <a:pt x="230123" y="0"/>
                  </a:moveTo>
                  <a:lnTo>
                    <a:pt x="0" y="0"/>
                  </a:lnTo>
                  <a:lnTo>
                    <a:pt x="0" y="927798"/>
                  </a:lnTo>
                  <a:lnTo>
                    <a:pt x="230123" y="927798"/>
                  </a:lnTo>
                  <a:lnTo>
                    <a:pt x="230123" y="0"/>
                  </a:lnTo>
                  <a:close/>
                </a:path>
              </a:pathLst>
            </a:custGeom>
            <a:solidFill>
              <a:srgbClr val="DC09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70960" y="1124711"/>
              <a:ext cx="1729739" cy="210769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87852" y="3825239"/>
              <a:ext cx="2683764" cy="146304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387852" y="5288279"/>
              <a:ext cx="2684780" cy="179705"/>
            </a:xfrm>
            <a:custGeom>
              <a:avLst/>
              <a:gdLst/>
              <a:ahLst/>
              <a:cxnLst/>
              <a:rect l="l" t="t" r="r" b="b"/>
              <a:pathLst>
                <a:path w="2684779" h="179704">
                  <a:moveTo>
                    <a:pt x="2684780" y="0"/>
                  </a:moveTo>
                  <a:lnTo>
                    <a:pt x="0" y="0"/>
                  </a:lnTo>
                  <a:lnTo>
                    <a:pt x="0" y="179196"/>
                  </a:lnTo>
                  <a:lnTo>
                    <a:pt x="2684780" y="179196"/>
                  </a:lnTo>
                  <a:lnTo>
                    <a:pt x="268478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9768840" y="1635189"/>
              <a:ext cx="103505" cy="103505"/>
            </a:xfrm>
            <a:custGeom>
              <a:avLst/>
              <a:gdLst/>
              <a:ahLst/>
              <a:cxnLst/>
              <a:rect l="l" t="t" r="r" b="b"/>
              <a:pathLst>
                <a:path w="103504" h="103505">
                  <a:moveTo>
                    <a:pt x="103313" y="0"/>
                  </a:moveTo>
                  <a:lnTo>
                    <a:pt x="0" y="0"/>
                  </a:lnTo>
                  <a:lnTo>
                    <a:pt x="0" y="103313"/>
                  </a:lnTo>
                  <a:lnTo>
                    <a:pt x="103313" y="103313"/>
                  </a:lnTo>
                  <a:lnTo>
                    <a:pt x="103313" y="0"/>
                  </a:lnTo>
                  <a:close/>
                </a:path>
              </a:pathLst>
            </a:custGeom>
            <a:solidFill>
              <a:srgbClr val="DC091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9943845" y="1530223"/>
            <a:ext cx="1298575" cy="770890"/>
          </a:xfrm>
          <a:prstGeom prst="rect">
            <a:avLst/>
          </a:prstGeom>
        </p:spPr>
        <p:txBody>
          <a:bodyPr wrap="square" lIns="0" tIns="19050" rIns="0" bIns="0" rtlCol="0" vert="horz">
            <a:spAutoFit/>
          </a:bodyPr>
          <a:lstStyle/>
          <a:p>
            <a:pPr marL="27305" marR="5080" indent="-15240">
              <a:lnSpc>
                <a:spcPct val="134600"/>
              </a:lnSpc>
              <a:spcBef>
                <a:spcPts val="150"/>
              </a:spcBef>
            </a:pPr>
            <a:r>
              <a:rPr dirty="0" sz="1200" spc="-5">
                <a:latin typeface="Arial"/>
                <a:cs typeface="Arial"/>
              </a:rPr>
              <a:t>Nationally</a:t>
            </a:r>
            <a:r>
              <a:rPr dirty="0" sz="1200" spc="-1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Certified  </a:t>
            </a:r>
            <a:r>
              <a:rPr dirty="0" sz="1200" spc="-5">
                <a:latin typeface="Arial"/>
                <a:cs typeface="Arial"/>
              </a:rPr>
              <a:t>Electrical </a:t>
            </a:r>
            <a:r>
              <a:rPr dirty="0" sz="1200">
                <a:latin typeface="Arial"/>
                <a:cs typeface="Arial"/>
              </a:rPr>
              <a:t>Test  </a:t>
            </a:r>
            <a:r>
              <a:rPr dirty="0" sz="1200" spc="-5">
                <a:latin typeface="Arial"/>
                <a:cs typeface="Arial"/>
              </a:rPr>
              <a:t>Mechanical</a:t>
            </a:r>
            <a:r>
              <a:rPr dirty="0" sz="1200" spc="-8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Test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29283" y="4398264"/>
            <a:ext cx="1536192" cy="218084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22148" y="414527"/>
            <a:ext cx="2452116" cy="279806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40155" cy="755903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812282" y="2357754"/>
            <a:ext cx="1802130" cy="495934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050" spc="15"/>
              <a:t>CONTENT</a:t>
            </a:r>
            <a:endParaRPr sz="3050"/>
          </a:p>
        </p:txBody>
      </p:sp>
      <p:sp>
        <p:nvSpPr>
          <p:cNvPr id="4" name="object 4"/>
          <p:cNvSpPr/>
          <p:nvPr/>
        </p:nvSpPr>
        <p:spPr>
          <a:xfrm>
            <a:off x="4957571" y="3784853"/>
            <a:ext cx="385445" cy="383540"/>
          </a:xfrm>
          <a:custGeom>
            <a:avLst/>
            <a:gdLst/>
            <a:ahLst/>
            <a:cxnLst/>
            <a:rect l="l" t="t" r="r" b="b"/>
            <a:pathLst>
              <a:path w="385445" h="383539">
                <a:moveTo>
                  <a:pt x="193548" y="0"/>
                </a:moveTo>
                <a:lnTo>
                  <a:pt x="133095" y="9906"/>
                </a:lnTo>
                <a:lnTo>
                  <a:pt x="80390" y="37084"/>
                </a:lnTo>
                <a:lnTo>
                  <a:pt x="38607" y="78612"/>
                </a:lnTo>
                <a:lnTo>
                  <a:pt x="10667" y="131318"/>
                </a:lnTo>
                <a:lnTo>
                  <a:pt x="0" y="191643"/>
                </a:lnTo>
                <a:lnTo>
                  <a:pt x="10667" y="252857"/>
                </a:lnTo>
                <a:lnTo>
                  <a:pt x="38607" y="305435"/>
                </a:lnTo>
                <a:lnTo>
                  <a:pt x="80390" y="346710"/>
                </a:lnTo>
                <a:lnTo>
                  <a:pt x="133095" y="373634"/>
                </a:lnTo>
                <a:lnTo>
                  <a:pt x="193548" y="383286"/>
                </a:lnTo>
                <a:lnTo>
                  <a:pt x="253873" y="373634"/>
                </a:lnTo>
                <a:lnTo>
                  <a:pt x="306450" y="346710"/>
                </a:lnTo>
                <a:lnTo>
                  <a:pt x="347979" y="305435"/>
                </a:lnTo>
                <a:lnTo>
                  <a:pt x="375285" y="252857"/>
                </a:lnTo>
                <a:lnTo>
                  <a:pt x="385063" y="191643"/>
                </a:lnTo>
                <a:lnTo>
                  <a:pt x="375285" y="131318"/>
                </a:lnTo>
                <a:lnTo>
                  <a:pt x="347979" y="78612"/>
                </a:lnTo>
                <a:lnTo>
                  <a:pt x="306450" y="37084"/>
                </a:lnTo>
                <a:lnTo>
                  <a:pt x="253873" y="9906"/>
                </a:lnTo>
                <a:lnTo>
                  <a:pt x="193548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957571" y="3133344"/>
            <a:ext cx="385445" cy="383540"/>
          </a:xfrm>
          <a:custGeom>
            <a:avLst/>
            <a:gdLst/>
            <a:ahLst/>
            <a:cxnLst/>
            <a:rect l="l" t="t" r="r" b="b"/>
            <a:pathLst>
              <a:path w="385445" h="383539">
                <a:moveTo>
                  <a:pt x="193548" y="0"/>
                </a:moveTo>
                <a:lnTo>
                  <a:pt x="133095" y="9651"/>
                </a:lnTo>
                <a:lnTo>
                  <a:pt x="80390" y="36448"/>
                </a:lnTo>
                <a:lnTo>
                  <a:pt x="38607" y="77469"/>
                </a:lnTo>
                <a:lnTo>
                  <a:pt x="10667" y="129539"/>
                </a:lnTo>
                <a:lnTo>
                  <a:pt x="0" y="189737"/>
                </a:lnTo>
                <a:lnTo>
                  <a:pt x="10667" y="251078"/>
                </a:lnTo>
                <a:lnTo>
                  <a:pt x="38607" y="304164"/>
                </a:lnTo>
                <a:lnTo>
                  <a:pt x="80390" y="346075"/>
                </a:lnTo>
                <a:lnTo>
                  <a:pt x="133095" y="373379"/>
                </a:lnTo>
                <a:lnTo>
                  <a:pt x="193548" y="383285"/>
                </a:lnTo>
                <a:lnTo>
                  <a:pt x="253873" y="373506"/>
                </a:lnTo>
                <a:lnTo>
                  <a:pt x="306450" y="346201"/>
                </a:lnTo>
                <a:lnTo>
                  <a:pt x="347979" y="304672"/>
                </a:lnTo>
                <a:lnTo>
                  <a:pt x="375285" y="252094"/>
                </a:lnTo>
                <a:lnTo>
                  <a:pt x="385063" y="191642"/>
                </a:lnTo>
                <a:lnTo>
                  <a:pt x="375285" y="130555"/>
                </a:lnTo>
                <a:lnTo>
                  <a:pt x="347979" y="77850"/>
                </a:lnTo>
                <a:lnTo>
                  <a:pt x="306450" y="36575"/>
                </a:lnTo>
                <a:lnTo>
                  <a:pt x="253873" y="9651"/>
                </a:lnTo>
                <a:lnTo>
                  <a:pt x="193548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957571" y="4413503"/>
            <a:ext cx="385445" cy="382905"/>
          </a:xfrm>
          <a:custGeom>
            <a:avLst/>
            <a:gdLst/>
            <a:ahLst/>
            <a:cxnLst/>
            <a:rect l="l" t="t" r="r" b="b"/>
            <a:pathLst>
              <a:path w="385445" h="382904">
                <a:moveTo>
                  <a:pt x="193548" y="0"/>
                </a:moveTo>
                <a:lnTo>
                  <a:pt x="133095" y="9778"/>
                </a:lnTo>
                <a:lnTo>
                  <a:pt x="80390" y="37083"/>
                </a:lnTo>
                <a:lnTo>
                  <a:pt x="38607" y="78485"/>
                </a:lnTo>
                <a:lnTo>
                  <a:pt x="10794" y="130936"/>
                </a:lnTo>
                <a:lnTo>
                  <a:pt x="0" y="191261"/>
                </a:lnTo>
                <a:lnTo>
                  <a:pt x="10794" y="251586"/>
                </a:lnTo>
                <a:lnTo>
                  <a:pt x="38607" y="304037"/>
                </a:lnTo>
                <a:lnTo>
                  <a:pt x="80390" y="345439"/>
                </a:lnTo>
                <a:lnTo>
                  <a:pt x="133095" y="372744"/>
                </a:lnTo>
                <a:lnTo>
                  <a:pt x="193548" y="382523"/>
                </a:lnTo>
                <a:lnTo>
                  <a:pt x="253873" y="372744"/>
                </a:lnTo>
                <a:lnTo>
                  <a:pt x="306450" y="345439"/>
                </a:lnTo>
                <a:lnTo>
                  <a:pt x="347979" y="304037"/>
                </a:lnTo>
                <a:lnTo>
                  <a:pt x="375285" y="251586"/>
                </a:lnTo>
                <a:lnTo>
                  <a:pt x="385063" y="191261"/>
                </a:lnTo>
                <a:lnTo>
                  <a:pt x="375285" y="130936"/>
                </a:lnTo>
                <a:lnTo>
                  <a:pt x="347979" y="78485"/>
                </a:lnTo>
                <a:lnTo>
                  <a:pt x="306450" y="37083"/>
                </a:lnTo>
                <a:lnTo>
                  <a:pt x="253873" y="9778"/>
                </a:lnTo>
                <a:lnTo>
                  <a:pt x="193548" y="0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957571" y="5067300"/>
            <a:ext cx="385445" cy="382905"/>
          </a:xfrm>
          <a:custGeom>
            <a:avLst/>
            <a:gdLst/>
            <a:ahLst/>
            <a:cxnLst/>
            <a:rect l="l" t="t" r="r" b="b"/>
            <a:pathLst>
              <a:path w="385445" h="382904">
                <a:moveTo>
                  <a:pt x="193548" y="0"/>
                </a:moveTo>
                <a:lnTo>
                  <a:pt x="133095" y="9779"/>
                </a:lnTo>
                <a:lnTo>
                  <a:pt x="80390" y="36956"/>
                </a:lnTo>
                <a:lnTo>
                  <a:pt x="38607" y="78105"/>
                </a:lnTo>
                <a:lnTo>
                  <a:pt x="10794" y="130048"/>
                </a:lnTo>
                <a:lnTo>
                  <a:pt x="0" y="189356"/>
                </a:lnTo>
                <a:lnTo>
                  <a:pt x="10794" y="250570"/>
                </a:lnTo>
                <a:lnTo>
                  <a:pt x="38607" y="303656"/>
                </a:lnTo>
                <a:lnTo>
                  <a:pt x="80390" y="345313"/>
                </a:lnTo>
                <a:lnTo>
                  <a:pt x="133095" y="372744"/>
                </a:lnTo>
                <a:lnTo>
                  <a:pt x="193548" y="382524"/>
                </a:lnTo>
                <a:lnTo>
                  <a:pt x="253873" y="372744"/>
                </a:lnTo>
                <a:lnTo>
                  <a:pt x="306450" y="345439"/>
                </a:lnTo>
                <a:lnTo>
                  <a:pt x="347979" y="304038"/>
                </a:lnTo>
                <a:lnTo>
                  <a:pt x="375285" y="251587"/>
                </a:lnTo>
                <a:lnTo>
                  <a:pt x="385063" y="191262"/>
                </a:lnTo>
                <a:lnTo>
                  <a:pt x="375285" y="130937"/>
                </a:lnTo>
                <a:lnTo>
                  <a:pt x="347979" y="78486"/>
                </a:lnTo>
                <a:lnTo>
                  <a:pt x="306450" y="37084"/>
                </a:lnTo>
                <a:lnTo>
                  <a:pt x="253873" y="9779"/>
                </a:lnTo>
                <a:lnTo>
                  <a:pt x="193548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045709" y="3136519"/>
            <a:ext cx="201295" cy="3219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950" spc="-5" b="1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195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45709" y="3791839"/>
            <a:ext cx="201295" cy="3219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950" spc="-5" b="1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endParaRPr sz="195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45709" y="4417898"/>
            <a:ext cx="201295" cy="3225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950" spc="-5" b="1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endParaRPr sz="195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45709" y="5073777"/>
            <a:ext cx="201295" cy="3219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950" spc="-5" b="1">
                <a:solidFill>
                  <a:srgbClr val="FFFFFF"/>
                </a:solidFill>
                <a:latin typeface="Verdana"/>
                <a:cs typeface="Verdana"/>
              </a:rPr>
              <a:t>4</a:t>
            </a:r>
            <a:endParaRPr sz="195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94652" y="3090164"/>
            <a:ext cx="1903095" cy="3219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950" spc="15" b="1">
                <a:solidFill>
                  <a:srgbClr val="0D0D0D"/>
                </a:solidFill>
                <a:latin typeface="等线"/>
                <a:cs typeface="等线"/>
              </a:rPr>
              <a:t>Company</a:t>
            </a:r>
            <a:r>
              <a:rPr dirty="0" sz="1950" spc="-120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950" spc="-5" b="1">
                <a:solidFill>
                  <a:srgbClr val="0D0D0D"/>
                </a:solidFill>
                <a:latin typeface="等线"/>
                <a:cs typeface="等线"/>
              </a:rPr>
              <a:t>Profile</a:t>
            </a:r>
            <a:endParaRPr sz="1950">
              <a:latin typeface="等线"/>
              <a:cs typeface="等线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008876" y="4657342"/>
            <a:ext cx="2251075" cy="114300"/>
          </a:xfrm>
          <a:custGeom>
            <a:avLst/>
            <a:gdLst/>
            <a:ahLst/>
            <a:cxnLst/>
            <a:rect l="l" t="t" r="r" b="b"/>
            <a:pathLst>
              <a:path w="2251075" h="114300">
                <a:moveTo>
                  <a:pt x="2250948" y="0"/>
                </a:moveTo>
                <a:lnTo>
                  <a:pt x="0" y="0"/>
                </a:lnTo>
                <a:lnTo>
                  <a:pt x="0" y="114301"/>
                </a:lnTo>
                <a:lnTo>
                  <a:pt x="2250948" y="114301"/>
                </a:lnTo>
                <a:lnTo>
                  <a:pt x="2250948" y="0"/>
                </a:lnTo>
                <a:close/>
              </a:path>
            </a:pathLst>
          </a:custGeom>
          <a:solidFill>
            <a:srgbClr val="DC09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7002271" y="3712845"/>
            <a:ext cx="1696720" cy="3219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950" spc="5" b="1">
                <a:solidFill>
                  <a:srgbClr val="0D0D0D"/>
                </a:solidFill>
                <a:latin typeface="等线"/>
                <a:cs typeface="等线"/>
              </a:rPr>
              <a:t>Product</a:t>
            </a:r>
            <a:r>
              <a:rPr dirty="0" sz="1950" spc="-140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950" spc="15" b="1">
                <a:solidFill>
                  <a:srgbClr val="0D0D0D"/>
                </a:solidFill>
                <a:latin typeface="等线"/>
                <a:cs typeface="等线"/>
              </a:rPr>
              <a:t>Range</a:t>
            </a:r>
            <a:endParaRPr sz="1950">
              <a:latin typeface="等线"/>
              <a:cs typeface="等线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98334" y="4342257"/>
            <a:ext cx="2506345" cy="4095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500" spc="5" b="1">
                <a:solidFill>
                  <a:srgbClr val="0D0D0D"/>
                </a:solidFill>
                <a:latin typeface="等线"/>
                <a:cs typeface="等线"/>
              </a:rPr>
              <a:t>Sales </a:t>
            </a:r>
            <a:r>
              <a:rPr dirty="0" sz="2500" spc="10" b="1">
                <a:solidFill>
                  <a:srgbClr val="0D0D0D"/>
                </a:solidFill>
                <a:latin typeface="等线"/>
                <a:cs typeface="等线"/>
              </a:rPr>
              <a:t>and</a:t>
            </a:r>
            <a:r>
              <a:rPr dirty="0" sz="2500" spc="-150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2500" spc="10" b="1">
                <a:solidFill>
                  <a:srgbClr val="0D0D0D"/>
                </a:solidFill>
                <a:latin typeface="等线"/>
                <a:cs typeface="等线"/>
              </a:rPr>
              <a:t>Service</a:t>
            </a:r>
            <a:endParaRPr sz="2500">
              <a:latin typeface="等线"/>
              <a:cs typeface="等线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994652" y="5012182"/>
            <a:ext cx="1731645" cy="3219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950" spc="5" b="1">
                <a:solidFill>
                  <a:srgbClr val="0D0D0D"/>
                </a:solidFill>
                <a:latin typeface="等线"/>
                <a:cs typeface="等线"/>
              </a:rPr>
              <a:t>Classic</a:t>
            </a:r>
            <a:r>
              <a:rPr dirty="0" sz="1950" spc="-65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950" spc="-10" b="1">
                <a:solidFill>
                  <a:srgbClr val="0D0D0D"/>
                </a:solidFill>
                <a:latin typeface="等线"/>
                <a:cs typeface="等线"/>
              </a:rPr>
              <a:t>Projects</a:t>
            </a:r>
            <a:endParaRPr sz="1950">
              <a:latin typeface="等线"/>
              <a:cs typeface="等线"/>
            </a:endParaRPr>
          </a:p>
        </p:txBody>
      </p:sp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7379" y="3121153"/>
            <a:ext cx="1011935" cy="2133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07379" y="3749040"/>
            <a:ext cx="1011935" cy="19812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07379" y="4392167"/>
            <a:ext cx="1011935" cy="21336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07379" y="5038344"/>
            <a:ext cx="1011935" cy="2133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81381" y="0"/>
            <a:ext cx="9258773" cy="755903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-1523" y="6210360"/>
            <a:ext cx="673735" cy="1348740"/>
          </a:xfrm>
          <a:custGeom>
            <a:avLst/>
            <a:gdLst/>
            <a:ahLst/>
            <a:cxnLst/>
            <a:rect l="l" t="t" r="r" b="b"/>
            <a:pathLst>
              <a:path w="673735" h="1348740">
                <a:moveTo>
                  <a:pt x="673442" y="0"/>
                </a:moveTo>
                <a:lnTo>
                  <a:pt x="0" y="0"/>
                </a:lnTo>
                <a:lnTo>
                  <a:pt x="0" y="1348359"/>
                </a:lnTo>
                <a:lnTo>
                  <a:pt x="673442" y="1348359"/>
                </a:lnTo>
                <a:lnTo>
                  <a:pt x="673442" y="0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3067811" y="498347"/>
            <a:ext cx="7307580" cy="755650"/>
            <a:chOff x="3067811" y="498347"/>
            <a:chExt cx="7307580" cy="75565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67811" y="894587"/>
              <a:ext cx="7307580" cy="3352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511039" y="498347"/>
              <a:ext cx="4417695" cy="755650"/>
            </a:xfrm>
            <a:custGeom>
              <a:avLst/>
              <a:gdLst/>
              <a:ahLst/>
              <a:cxnLst/>
              <a:rect l="l" t="t" r="r" b="b"/>
              <a:pathLst>
                <a:path w="4417695" h="755650">
                  <a:moveTo>
                    <a:pt x="4293108" y="0"/>
                  </a:moveTo>
                  <a:lnTo>
                    <a:pt x="126492" y="0"/>
                  </a:lnTo>
                  <a:lnTo>
                    <a:pt x="77850" y="10033"/>
                  </a:lnTo>
                  <a:lnTo>
                    <a:pt x="38100" y="37211"/>
                  </a:lnTo>
                  <a:lnTo>
                    <a:pt x="10922" y="76835"/>
                  </a:lnTo>
                  <a:lnTo>
                    <a:pt x="0" y="124714"/>
                  </a:lnTo>
                  <a:lnTo>
                    <a:pt x="0" y="629031"/>
                  </a:lnTo>
                  <a:lnTo>
                    <a:pt x="10922" y="678942"/>
                  </a:lnTo>
                  <a:lnTo>
                    <a:pt x="38100" y="719582"/>
                  </a:lnTo>
                  <a:lnTo>
                    <a:pt x="77850" y="746633"/>
                  </a:lnTo>
                  <a:lnTo>
                    <a:pt x="126492" y="755523"/>
                  </a:lnTo>
                  <a:lnTo>
                    <a:pt x="4293108" y="755523"/>
                  </a:lnTo>
                  <a:lnTo>
                    <a:pt x="4341876" y="746633"/>
                  </a:lnTo>
                  <a:lnTo>
                    <a:pt x="4381881" y="719582"/>
                  </a:lnTo>
                  <a:lnTo>
                    <a:pt x="4408678" y="678942"/>
                  </a:lnTo>
                  <a:lnTo>
                    <a:pt x="4417568" y="629031"/>
                  </a:lnTo>
                  <a:lnTo>
                    <a:pt x="4417568" y="124714"/>
                  </a:lnTo>
                  <a:lnTo>
                    <a:pt x="4408678" y="76835"/>
                  </a:lnTo>
                  <a:lnTo>
                    <a:pt x="4381881" y="37211"/>
                  </a:lnTo>
                  <a:lnTo>
                    <a:pt x="4341876" y="10033"/>
                  </a:lnTo>
                  <a:lnTo>
                    <a:pt x="4293108" y="0"/>
                  </a:lnTo>
                  <a:close/>
                </a:path>
              </a:pathLst>
            </a:custGeom>
            <a:solidFill>
              <a:srgbClr val="DC091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5346572" y="595629"/>
            <a:ext cx="2722880" cy="4279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650" spc="-10" b="1">
                <a:solidFill>
                  <a:srgbClr val="FFFFFF"/>
                </a:solidFill>
                <a:latin typeface="等线"/>
                <a:cs typeface="等线"/>
              </a:rPr>
              <a:t>Pre-sales</a:t>
            </a:r>
            <a:r>
              <a:rPr dirty="0" sz="2650" spc="-155" b="1">
                <a:solidFill>
                  <a:srgbClr val="FFFFFF"/>
                </a:solidFill>
                <a:latin typeface="等线"/>
                <a:cs typeface="等线"/>
              </a:rPr>
              <a:t> </a:t>
            </a:r>
            <a:r>
              <a:rPr dirty="0" sz="2650" spc="-15" b="1">
                <a:solidFill>
                  <a:srgbClr val="FFFFFF"/>
                </a:solidFill>
                <a:latin typeface="等线"/>
                <a:cs typeface="等线"/>
              </a:rPr>
              <a:t>Support</a:t>
            </a:r>
            <a:endParaRPr sz="2650">
              <a:latin typeface="等线"/>
              <a:cs typeface="等线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2751" y="477011"/>
            <a:ext cx="1060704" cy="614172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182420" y="578358"/>
            <a:ext cx="618490" cy="3606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385">
                <a:solidFill>
                  <a:srgbClr val="000000"/>
                </a:solidFill>
                <a:latin typeface="Calibri"/>
                <a:cs typeface="Calibri"/>
              </a:rPr>
              <a:t>T</a:t>
            </a:r>
            <a:r>
              <a:rPr dirty="0" spc="-20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dirty="0" spc="-1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dirty="0" spc="-5">
                <a:solidFill>
                  <a:srgbClr val="000000"/>
                </a:solidFill>
                <a:latin typeface="Calibri"/>
                <a:cs typeface="Calibri"/>
              </a:rPr>
              <a:t>m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303264" y="2144267"/>
            <a:ext cx="5878195" cy="3766185"/>
          </a:xfrm>
          <a:prstGeom prst="rect">
            <a:avLst/>
          </a:prstGeom>
          <a:solidFill>
            <a:srgbClr val="E0525B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 marL="789940" indent="-314960">
              <a:lnSpc>
                <a:spcPct val="100000"/>
              </a:lnSpc>
              <a:spcBef>
                <a:spcPts val="1720"/>
              </a:spcBef>
              <a:buFont typeface="Wingdings"/>
              <a:buChar char=""/>
              <a:tabLst>
                <a:tab pos="790575" algn="l"/>
              </a:tabLst>
            </a:pPr>
            <a:r>
              <a:rPr dirty="0" sz="1950" spc="-15" b="1">
                <a:solidFill>
                  <a:srgbClr val="FFFFFF"/>
                </a:solidFill>
                <a:latin typeface="Calibri"/>
                <a:cs typeface="Calibri"/>
              </a:rPr>
              <a:t>Contract </a:t>
            </a:r>
            <a:r>
              <a:rPr dirty="0" sz="1950" spc="-35" b="1">
                <a:solidFill>
                  <a:srgbClr val="FFFFFF"/>
                </a:solidFill>
                <a:latin typeface="Calibri"/>
                <a:cs typeface="Calibri"/>
              </a:rPr>
              <a:t>Technical</a:t>
            </a:r>
            <a:r>
              <a:rPr dirty="0" sz="195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 spc="-15" b="1">
                <a:solidFill>
                  <a:srgbClr val="FFFFFF"/>
                </a:solidFill>
                <a:latin typeface="Calibri"/>
                <a:cs typeface="Calibri"/>
              </a:rPr>
              <a:t>Evaluation</a:t>
            </a:r>
            <a:endParaRPr sz="19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FFFF"/>
              </a:buClr>
              <a:buFont typeface="Wingdings"/>
              <a:buChar char=""/>
            </a:pPr>
            <a:endParaRPr sz="1700">
              <a:latin typeface="Calibri"/>
              <a:cs typeface="Calibri"/>
            </a:endParaRPr>
          </a:p>
          <a:p>
            <a:pPr marL="789940" indent="-314960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790575" algn="l"/>
              </a:tabLst>
            </a:pPr>
            <a:r>
              <a:rPr dirty="0" sz="1950" spc="-10" b="1">
                <a:solidFill>
                  <a:srgbClr val="FFFFFF"/>
                </a:solidFill>
                <a:latin typeface="Calibri"/>
                <a:cs typeface="Calibri"/>
              </a:rPr>
              <a:t>Pre-sale </a:t>
            </a:r>
            <a:r>
              <a:rPr dirty="0" sz="1950" spc="-35" b="1">
                <a:solidFill>
                  <a:srgbClr val="FFFFFF"/>
                </a:solidFill>
                <a:latin typeface="Calibri"/>
                <a:cs typeface="Calibri"/>
              </a:rPr>
              <a:t>Technical</a:t>
            </a:r>
            <a:r>
              <a:rPr dirty="0" sz="1950" spc="-10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 spc="5" b="1">
                <a:solidFill>
                  <a:srgbClr val="FFFFFF"/>
                </a:solidFill>
                <a:latin typeface="Calibri"/>
                <a:cs typeface="Calibri"/>
              </a:rPr>
              <a:t>Support</a:t>
            </a:r>
            <a:endParaRPr sz="19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FFFF"/>
              </a:buClr>
              <a:buFont typeface="Wingdings"/>
              <a:buChar char=""/>
            </a:pPr>
            <a:endParaRPr sz="1700">
              <a:latin typeface="Calibri"/>
              <a:cs typeface="Calibri"/>
            </a:endParaRPr>
          </a:p>
          <a:p>
            <a:pPr marL="789940" indent="-314960">
              <a:lnSpc>
                <a:spcPct val="100000"/>
              </a:lnSpc>
              <a:buFont typeface="Wingdings"/>
              <a:buChar char=""/>
              <a:tabLst>
                <a:tab pos="790575" algn="l"/>
              </a:tabLst>
            </a:pPr>
            <a:r>
              <a:rPr dirty="0" sz="1950" spc="-15" b="1">
                <a:solidFill>
                  <a:srgbClr val="FFFFFF"/>
                </a:solidFill>
                <a:latin typeface="Calibri"/>
                <a:cs typeface="Calibri"/>
              </a:rPr>
              <a:t>Contract </a:t>
            </a:r>
            <a:r>
              <a:rPr dirty="0" sz="1950" spc="-10" b="1">
                <a:solidFill>
                  <a:srgbClr val="FFFFFF"/>
                </a:solidFill>
                <a:latin typeface="Calibri"/>
                <a:cs typeface="Calibri"/>
              </a:rPr>
              <a:t>Process</a:t>
            </a:r>
            <a:r>
              <a:rPr dirty="0" sz="1950" spc="-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 spc="5" b="1">
                <a:solidFill>
                  <a:srgbClr val="FFFFFF"/>
                </a:solidFill>
                <a:latin typeface="Calibri"/>
                <a:cs typeface="Calibri"/>
              </a:rPr>
              <a:t>Handling</a:t>
            </a:r>
            <a:endParaRPr sz="19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FFFF"/>
              </a:buClr>
              <a:buFont typeface="Wingdings"/>
              <a:buChar char=""/>
            </a:pPr>
            <a:endParaRPr sz="1700">
              <a:latin typeface="Calibri"/>
              <a:cs typeface="Calibri"/>
            </a:endParaRPr>
          </a:p>
          <a:p>
            <a:pPr marL="789940" indent="-314960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790575" algn="l"/>
              </a:tabLst>
            </a:pPr>
            <a:r>
              <a:rPr dirty="0" sz="1950" spc="-10" b="1">
                <a:solidFill>
                  <a:srgbClr val="FFFFFF"/>
                </a:solidFill>
                <a:latin typeface="Calibri"/>
                <a:cs typeface="Calibri"/>
              </a:rPr>
              <a:t>International </a:t>
            </a:r>
            <a:r>
              <a:rPr dirty="0" sz="1950" spc="-55" b="1">
                <a:solidFill>
                  <a:srgbClr val="FFFFFF"/>
                </a:solidFill>
                <a:latin typeface="Calibri"/>
                <a:cs typeface="Calibri"/>
              </a:rPr>
              <a:t>Trade </a:t>
            </a:r>
            <a:r>
              <a:rPr dirty="0" sz="1950" b="1">
                <a:solidFill>
                  <a:srgbClr val="FFFFFF"/>
                </a:solidFill>
                <a:latin typeface="Calibri"/>
                <a:cs typeface="Calibri"/>
              </a:rPr>
              <a:t>Documents</a:t>
            </a:r>
            <a:r>
              <a:rPr dirty="0" sz="1950" spc="1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 spc="-15" b="1">
                <a:solidFill>
                  <a:srgbClr val="FFFFFF"/>
                </a:solidFill>
                <a:latin typeface="Calibri"/>
                <a:cs typeface="Calibri"/>
              </a:rPr>
              <a:t>Preparation</a:t>
            </a:r>
            <a:endParaRPr sz="19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FFFF"/>
              </a:buClr>
              <a:buFont typeface="Wingdings"/>
              <a:buChar char=""/>
            </a:pPr>
            <a:endParaRPr sz="1700">
              <a:latin typeface="Calibri"/>
              <a:cs typeface="Calibri"/>
            </a:endParaRPr>
          </a:p>
          <a:p>
            <a:pPr marL="789940" indent="-314960">
              <a:lnSpc>
                <a:spcPct val="100000"/>
              </a:lnSpc>
              <a:buFont typeface="Wingdings"/>
              <a:buChar char=""/>
              <a:tabLst>
                <a:tab pos="790575" algn="l"/>
              </a:tabLst>
            </a:pPr>
            <a:r>
              <a:rPr dirty="0" sz="1950" spc="-5" b="1">
                <a:solidFill>
                  <a:srgbClr val="FFFFFF"/>
                </a:solidFill>
                <a:latin typeface="Calibri"/>
                <a:cs typeface="Calibri"/>
              </a:rPr>
              <a:t>Logistics</a:t>
            </a:r>
            <a:r>
              <a:rPr dirty="0" sz="195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950" spc="5" b="1">
                <a:solidFill>
                  <a:srgbClr val="FFFFFF"/>
                </a:solidFill>
                <a:latin typeface="Calibri"/>
                <a:cs typeface="Calibri"/>
              </a:rPr>
              <a:t>Support</a:t>
            </a:r>
            <a:endParaRPr sz="195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990600" y="2557272"/>
            <a:ext cx="4662170" cy="2944495"/>
            <a:chOff x="990600" y="2557272"/>
            <a:chExt cx="4662170" cy="294449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09471" y="2848356"/>
              <a:ext cx="4419600" cy="249478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0600" y="2557272"/>
              <a:ext cx="4661916" cy="29443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40155" cy="755903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06730" y="1330883"/>
            <a:ext cx="4341495" cy="15405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55200"/>
              </a:lnSpc>
              <a:spcBef>
                <a:spcPts val="100"/>
              </a:spcBef>
            </a:pPr>
            <a:r>
              <a:rPr dirty="0" sz="1600">
                <a:latin typeface="Calibri"/>
                <a:cs typeface="Calibri"/>
              </a:rPr>
              <a:t>Professional </a:t>
            </a:r>
            <a:r>
              <a:rPr dirty="0" sz="1600" spc="5">
                <a:latin typeface="Calibri"/>
                <a:cs typeface="Calibri"/>
              </a:rPr>
              <a:t>technical </a:t>
            </a:r>
            <a:r>
              <a:rPr dirty="0" sz="1600" spc="10">
                <a:latin typeface="Calibri"/>
                <a:cs typeface="Calibri"/>
              </a:rPr>
              <a:t>team, </a:t>
            </a:r>
            <a:r>
              <a:rPr dirty="0" sz="1600" spc="5">
                <a:latin typeface="Calibri"/>
                <a:cs typeface="Calibri"/>
              </a:rPr>
              <a:t>rich </a:t>
            </a:r>
            <a:r>
              <a:rPr dirty="0" sz="1600">
                <a:latin typeface="Calibri"/>
                <a:cs typeface="Calibri"/>
              </a:rPr>
              <a:t>overseas  </a:t>
            </a:r>
            <a:r>
              <a:rPr dirty="0" sz="1600" spc="15">
                <a:latin typeface="Calibri"/>
                <a:cs typeface="Calibri"/>
              </a:rPr>
              <a:t>engineering </a:t>
            </a:r>
            <a:r>
              <a:rPr dirty="0" sz="1600" spc="5">
                <a:latin typeface="Calibri"/>
                <a:cs typeface="Calibri"/>
              </a:rPr>
              <a:t>experience, </a:t>
            </a:r>
            <a:r>
              <a:rPr dirty="0" sz="1600" spc="15">
                <a:latin typeface="Calibri"/>
                <a:cs typeface="Calibri"/>
              </a:rPr>
              <a:t>and </a:t>
            </a:r>
            <a:r>
              <a:rPr dirty="0" sz="1600" spc="5">
                <a:latin typeface="Calibri"/>
                <a:cs typeface="Calibri"/>
              </a:rPr>
              <a:t>perfect after-sales  </a:t>
            </a:r>
            <a:r>
              <a:rPr dirty="0" sz="1600" spc="10">
                <a:latin typeface="Calibri"/>
                <a:cs typeface="Calibri"/>
              </a:rPr>
              <a:t>service </a:t>
            </a:r>
            <a:r>
              <a:rPr dirty="0" sz="1600" spc="-10">
                <a:latin typeface="Calibri"/>
                <a:cs typeface="Calibri"/>
              </a:rPr>
              <a:t>system. </a:t>
            </a:r>
            <a:r>
              <a:rPr dirty="0" sz="1600" spc="-25">
                <a:latin typeface="Calibri"/>
                <a:cs typeface="Calibri"/>
              </a:rPr>
              <a:t>We </a:t>
            </a:r>
            <a:r>
              <a:rPr dirty="0" sz="1600" spc="5">
                <a:latin typeface="Calibri"/>
                <a:cs typeface="Calibri"/>
              </a:rPr>
              <a:t>serve every customer efficiently  </a:t>
            </a:r>
            <a:r>
              <a:rPr dirty="0" sz="1600" spc="10">
                <a:latin typeface="Calibri"/>
                <a:cs typeface="Calibri"/>
              </a:rPr>
              <a:t>and </a:t>
            </a:r>
            <a:r>
              <a:rPr dirty="0" sz="1600" spc="5">
                <a:latin typeface="Calibri"/>
                <a:cs typeface="Calibri"/>
              </a:rPr>
              <a:t>ensure </a:t>
            </a:r>
            <a:r>
              <a:rPr dirty="0" sz="1600" spc="15">
                <a:latin typeface="Calibri"/>
                <a:cs typeface="Calibri"/>
              </a:rPr>
              <a:t>the </a:t>
            </a:r>
            <a:r>
              <a:rPr dirty="0" sz="1600" spc="-10">
                <a:latin typeface="Calibri"/>
                <a:cs typeface="Calibri"/>
              </a:rPr>
              <a:t>safe </a:t>
            </a:r>
            <a:r>
              <a:rPr dirty="0" sz="1600" spc="5">
                <a:latin typeface="Calibri"/>
                <a:cs typeface="Calibri"/>
              </a:rPr>
              <a:t>operation </a:t>
            </a:r>
            <a:r>
              <a:rPr dirty="0" sz="1600" spc="10">
                <a:latin typeface="Calibri"/>
                <a:cs typeface="Calibri"/>
              </a:rPr>
              <a:t>of every</a:t>
            </a:r>
            <a:r>
              <a:rPr dirty="0" sz="1600" spc="114">
                <a:latin typeface="Calibri"/>
                <a:cs typeface="Calibri"/>
              </a:rPr>
              <a:t> </a:t>
            </a:r>
            <a:r>
              <a:rPr dirty="0" sz="1600" spc="-40">
                <a:latin typeface="Calibri"/>
                <a:cs typeface="Calibri"/>
              </a:rPr>
              <a:t>elevator.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56881" y="2799600"/>
            <a:ext cx="6301105" cy="3092450"/>
            <a:chOff x="956881" y="2799600"/>
            <a:chExt cx="6301105" cy="3092450"/>
          </a:xfrm>
        </p:grpSpPr>
        <p:sp>
          <p:nvSpPr>
            <p:cNvPr id="5" name="object 5"/>
            <p:cNvSpPr/>
            <p:nvPr/>
          </p:nvSpPr>
          <p:spPr>
            <a:xfrm>
              <a:off x="966216" y="4244606"/>
              <a:ext cx="2544445" cy="1619885"/>
            </a:xfrm>
            <a:custGeom>
              <a:avLst/>
              <a:gdLst/>
              <a:ahLst/>
              <a:cxnLst/>
              <a:rect l="l" t="t" r="r" b="b"/>
              <a:pathLst>
                <a:path w="2544445" h="1619885">
                  <a:moveTo>
                    <a:pt x="448322" y="1452626"/>
                  </a:moveTo>
                  <a:lnTo>
                    <a:pt x="0" y="1452626"/>
                  </a:lnTo>
                  <a:lnTo>
                    <a:pt x="0" y="1619364"/>
                  </a:lnTo>
                  <a:lnTo>
                    <a:pt x="448322" y="1619364"/>
                  </a:lnTo>
                  <a:lnTo>
                    <a:pt x="448322" y="1452626"/>
                  </a:lnTo>
                  <a:close/>
                </a:path>
                <a:path w="2544445" h="1619885">
                  <a:moveTo>
                    <a:pt x="2544318" y="0"/>
                  </a:moveTo>
                  <a:lnTo>
                    <a:pt x="2097913" y="0"/>
                  </a:lnTo>
                  <a:lnTo>
                    <a:pt x="2097913" y="168643"/>
                  </a:lnTo>
                  <a:lnTo>
                    <a:pt x="2544318" y="168643"/>
                  </a:lnTo>
                  <a:lnTo>
                    <a:pt x="2544318" y="0"/>
                  </a:lnTo>
                  <a:close/>
                </a:path>
              </a:pathLst>
            </a:custGeom>
            <a:solidFill>
              <a:srgbClr val="DC091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969264" y="4434712"/>
              <a:ext cx="4194810" cy="1444625"/>
            </a:xfrm>
            <a:custGeom>
              <a:avLst/>
              <a:gdLst/>
              <a:ahLst/>
              <a:cxnLst/>
              <a:rect l="l" t="t" r="r" b="b"/>
              <a:pathLst>
                <a:path w="4194810" h="1444625">
                  <a:moveTo>
                    <a:pt x="0" y="1444498"/>
                  </a:moveTo>
                  <a:lnTo>
                    <a:pt x="2096389" y="1444498"/>
                  </a:lnTo>
                  <a:lnTo>
                    <a:pt x="2096389" y="0"/>
                  </a:lnTo>
                  <a:lnTo>
                    <a:pt x="4194683" y="0"/>
                  </a:lnTo>
                </a:path>
              </a:pathLst>
            </a:custGeom>
            <a:ln w="24384">
              <a:solidFill>
                <a:srgbClr val="8E8E8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5144770" y="2799600"/>
              <a:ext cx="448945" cy="167005"/>
            </a:xfrm>
            <a:custGeom>
              <a:avLst/>
              <a:gdLst/>
              <a:ahLst/>
              <a:cxnLst/>
              <a:rect l="l" t="t" r="r" b="b"/>
              <a:pathLst>
                <a:path w="448945" h="167005">
                  <a:moveTo>
                    <a:pt x="448322" y="0"/>
                  </a:moveTo>
                  <a:lnTo>
                    <a:pt x="0" y="0"/>
                  </a:lnTo>
                  <a:lnTo>
                    <a:pt x="0" y="166738"/>
                  </a:lnTo>
                  <a:lnTo>
                    <a:pt x="448322" y="166738"/>
                  </a:lnTo>
                  <a:lnTo>
                    <a:pt x="448322" y="0"/>
                  </a:lnTo>
                  <a:close/>
                </a:path>
              </a:pathLst>
            </a:custGeom>
            <a:solidFill>
              <a:srgbClr val="DC091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081020" y="2997707"/>
              <a:ext cx="4164329" cy="1437005"/>
            </a:xfrm>
            <a:custGeom>
              <a:avLst/>
              <a:gdLst/>
              <a:ahLst/>
              <a:cxnLst/>
              <a:rect l="l" t="t" r="r" b="b"/>
              <a:pathLst>
                <a:path w="4164329" h="1437004">
                  <a:moveTo>
                    <a:pt x="0" y="1437004"/>
                  </a:moveTo>
                  <a:lnTo>
                    <a:pt x="2081021" y="1437004"/>
                  </a:lnTo>
                  <a:lnTo>
                    <a:pt x="2081021" y="0"/>
                  </a:lnTo>
                  <a:lnTo>
                    <a:pt x="4164076" y="0"/>
                  </a:lnTo>
                </a:path>
              </a:pathLst>
            </a:custGeom>
            <a:ln w="24384">
              <a:solidFill>
                <a:srgbClr val="8E8E8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5680075" y="2494026"/>
            <a:ext cx="1911350" cy="3219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950" spc="-5" b="1">
                <a:latin typeface="Calibri"/>
                <a:cs typeface="Calibri"/>
              </a:rPr>
              <a:t>After-sales</a:t>
            </a:r>
            <a:r>
              <a:rPr dirty="0" sz="1950" spc="-75" b="1">
                <a:latin typeface="Calibri"/>
                <a:cs typeface="Calibri"/>
              </a:rPr>
              <a:t> </a:t>
            </a:r>
            <a:r>
              <a:rPr dirty="0" sz="1950" spc="5" b="1">
                <a:latin typeface="Calibri"/>
                <a:cs typeface="Calibri"/>
              </a:rPr>
              <a:t>service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1680" y="2991103"/>
            <a:ext cx="6824980" cy="3509010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4522470" marR="539750">
              <a:lnSpc>
                <a:spcPct val="102699"/>
              </a:lnSpc>
              <a:spcBef>
                <a:spcPts val="60"/>
              </a:spcBef>
            </a:pPr>
            <a:r>
              <a:rPr dirty="0" sz="1500" spc="5">
                <a:latin typeface="等线"/>
                <a:cs typeface="等线"/>
              </a:rPr>
              <a:t>TB </a:t>
            </a:r>
            <a:r>
              <a:rPr dirty="0" sz="1500" spc="10">
                <a:latin typeface="等线"/>
                <a:cs typeface="等线"/>
              </a:rPr>
              <a:t>Processing</a:t>
            </a:r>
            <a:r>
              <a:rPr dirty="0" sz="1500" spc="-120">
                <a:latin typeface="等线"/>
                <a:cs typeface="等线"/>
              </a:rPr>
              <a:t> </a:t>
            </a:r>
            <a:r>
              <a:rPr dirty="0" sz="1500" spc="10">
                <a:latin typeface="等线"/>
                <a:cs typeface="等线"/>
              </a:rPr>
              <a:t>Center  Parts Service</a:t>
            </a:r>
            <a:r>
              <a:rPr dirty="0" sz="1500" spc="-85">
                <a:latin typeface="等线"/>
                <a:cs typeface="等线"/>
              </a:rPr>
              <a:t> </a:t>
            </a:r>
            <a:r>
              <a:rPr dirty="0" sz="1500" spc="10">
                <a:latin typeface="等线"/>
                <a:cs typeface="等线"/>
              </a:rPr>
              <a:t>Center</a:t>
            </a:r>
            <a:endParaRPr sz="1500">
              <a:latin typeface="等线"/>
              <a:cs typeface="等线"/>
            </a:endParaRPr>
          </a:p>
          <a:p>
            <a:pPr marL="4522470">
              <a:lnSpc>
                <a:spcPct val="100000"/>
              </a:lnSpc>
              <a:spcBef>
                <a:spcPts val="75"/>
              </a:spcBef>
            </a:pPr>
            <a:r>
              <a:rPr dirty="0" sz="1500" spc="10">
                <a:latin typeface="等线"/>
                <a:cs typeface="等线"/>
              </a:rPr>
              <a:t>Modification Service</a:t>
            </a:r>
            <a:r>
              <a:rPr dirty="0" sz="1500" spc="-100">
                <a:latin typeface="等线"/>
                <a:cs typeface="等线"/>
              </a:rPr>
              <a:t> </a:t>
            </a:r>
            <a:r>
              <a:rPr dirty="0" sz="1500" spc="10">
                <a:latin typeface="等线"/>
                <a:cs typeface="等线"/>
              </a:rPr>
              <a:t>Center</a:t>
            </a:r>
            <a:endParaRPr sz="1500">
              <a:latin typeface="等线"/>
              <a:cs typeface="等线"/>
            </a:endParaRPr>
          </a:p>
          <a:p>
            <a:pPr algn="ctr" marR="529590">
              <a:lnSpc>
                <a:spcPct val="100000"/>
              </a:lnSpc>
              <a:spcBef>
                <a:spcPts val="1280"/>
              </a:spcBef>
            </a:pPr>
            <a:r>
              <a:rPr dirty="0" sz="1950" spc="5" b="1">
                <a:latin typeface="Calibri"/>
                <a:cs typeface="Calibri"/>
              </a:rPr>
              <a:t>Support</a:t>
            </a:r>
            <a:r>
              <a:rPr dirty="0" sz="1950" spc="30" b="1">
                <a:latin typeface="Calibri"/>
                <a:cs typeface="Calibri"/>
              </a:rPr>
              <a:t> </a:t>
            </a:r>
            <a:r>
              <a:rPr dirty="0" sz="1950" spc="-10" b="1">
                <a:latin typeface="Calibri"/>
                <a:cs typeface="Calibri"/>
              </a:rPr>
              <a:t>training</a:t>
            </a:r>
            <a:endParaRPr sz="19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350">
              <a:latin typeface="Calibri"/>
              <a:cs typeface="Calibri"/>
            </a:endParaRPr>
          </a:p>
          <a:p>
            <a:pPr marL="2439035">
              <a:lnSpc>
                <a:spcPct val="100000"/>
              </a:lnSpc>
            </a:pPr>
            <a:r>
              <a:rPr dirty="0" sz="1500" spc="10">
                <a:latin typeface="等线"/>
                <a:cs typeface="等线"/>
              </a:rPr>
              <a:t>Product technical</a:t>
            </a:r>
            <a:r>
              <a:rPr dirty="0" sz="1500" spc="30">
                <a:latin typeface="等线"/>
                <a:cs typeface="等线"/>
              </a:rPr>
              <a:t> </a:t>
            </a:r>
            <a:r>
              <a:rPr dirty="0" sz="1500" spc="5">
                <a:latin typeface="等线"/>
                <a:cs typeface="等线"/>
              </a:rPr>
              <a:t>training</a:t>
            </a:r>
            <a:endParaRPr sz="1500">
              <a:latin typeface="等线"/>
              <a:cs typeface="等线"/>
            </a:endParaRPr>
          </a:p>
          <a:p>
            <a:pPr marL="2439035">
              <a:lnSpc>
                <a:spcPct val="100000"/>
              </a:lnSpc>
              <a:spcBef>
                <a:spcPts val="135"/>
              </a:spcBef>
            </a:pPr>
            <a:r>
              <a:rPr dirty="0" sz="1500" spc="10">
                <a:latin typeface="等线"/>
                <a:cs typeface="等线"/>
              </a:rPr>
              <a:t>Commissioning &amp; test acceptance</a:t>
            </a:r>
            <a:r>
              <a:rPr dirty="0" sz="1500" spc="60">
                <a:latin typeface="等线"/>
                <a:cs typeface="等线"/>
              </a:rPr>
              <a:t> </a:t>
            </a:r>
            <a:r>
              <a:rPr dirty="0" sz="1500" spc="10">
                <a:latin typeface="等线"/>
                <a:cs typeface="等线"/>
              </a:rPr>
              <a:t>support</a:t>
            </a:r>
            <a:endParaRPr sz="1500">
              <a:latin typeface="等线"/>
              <a:cs typeface="等线"/>
            </a:endParaRPr>
          </a:p>
          <a:p>
            <a:pPr marL="2439035">
              <a:lnSpc>
                <a:spcPct val="100000"/>
              </a:lnSpc>
              <a:spcBef>
                <a:spcPts val="100"/>
              </a:spcBef>
            </a:pPr>
            <a:r>
              <a:rPr dirty="0" sz="1500" spc="10">
                <a:latin typeface="等线"/>
                <a:cs typeface="等线"/>
              </a:rPr>
              <a:t>Remote on-site</a:t>
            </a:r>
            <a:r>
              <a:rPr dirty="0" sz="1500" spc="30">
                <a:latin typeface="等线"/>
                <a:cs typeface="等线"/>
              </a:rPr>
              <a:t> </a:t>
            </a:r>
            <a:r>
              <a:rPr dirty="0" sz="1500" spc="10">
                <a:latin typeface="等线"/>
                <a:cs typeface="等线"/>
              </a:rPr>
              <a:t>support</a:t>
            </a:r>
            <a:endParaRPr sz="1500">
              <a:latin typeface="等线"/>
              <a:cs typeface="等线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dirty="0" sz="1750" spc="-10" b="1">
                <a:latin typeface="Calibri"/>
                <a:cs typeface="Calibri"/>
              </a:rPr>
              <a:t>Project</a:t>
            </a:r>
            <a:r>
              <a:rPr dirty="0" sz="1750" spc="15" b="1">
                <a:latin typeface="Calibri"/>
                <a:cs typeface="Calibri"/>
              </a:rPr>
              <a:t> </a:t>
            </a:r>
            <a:r>
              <a:rPr dirty="0" sz="1750" spc="-10" b="1">
                <a:latin typeface="Calibri"/>
                <a:cs typeface="Calibri"/>
              </a:rPr>
              <a:t>management</a:t>
            </a:r>
            <a:endParaRPr sz="17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450">
              <a:latin typeface="Calibri"/>
              <a:cs typeface="Calibri"/>
            </a:endParaRPr>
          </a:p>
          <a:p>
            <a:pPr marL="64135" marR="3883660">
              <a:lnSpc>
                <a:spcPct val="102800"/>
              </a:lnSpc>
            </a:pPr>
            <a:r>
              <a:rPr dirty="0" sz="1500" spc="5">
                <a:latin typeface="等线"/>
                <a:cs typeface="等线"/>
              </a:rPr>
              <a:t>Installation </a:t>
            </a:r>
            <a:r>
              <a:rPr dirty="0" sz="1500" spc="10">
                <a:latin typeface="等线"/>
                <a:cs typeface="等线"/>
              </a:rPr>
              <a:t>project management  Maintenance project</a:t>
            </a:r>
            <a:r>
              <a:rPr dirty="0" sz="1500" spc="-55">
                <a:latin typeface="等线"/>
                <a:cs typeface="等线"/>
              </a:rPr>
              <a:t> </a:t>
            </a:r>
            <a:r>
              <a:rPr dirty="0" sz="1500" spc="10">
                <a:latin typeface="等线"/>
                <a:cs typeface="等线"/>
              </a:rPr>
              <a:t>management</a:t>
            </a:r>
            <a:endParaRPr sz="1500">
              <a:latin typeface="等线"/>
              <a:cs typeface="等线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2751" y="477011"/>
            <a:ext cx="1060704" cy="614172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182420" y="578358"/>
            <a:ext cx="642620" cy="3606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95">
                <a:solidFill>
                  <a:srgbClr val="000000"/>
                </a:solidFill>
                <a:latin typeface="Calibri"/>
                <a:cs typeface="Calibri"/>
              </a:rPr>
              <a:t>T</a:t>
            </a:r>
            <a:r>
              <a:rPr dirty="0" spc="-20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dirty="0" spc="-1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dirty="0" spc="-5">
                <a:solidFill>
                  <a:srgbClr val="000000"/>
                </a:solidFill>
                <a:latin typeface="Calibri"/>
                <a:cs typeface="Calibri"/>
              </a:rPr>
              <a:t>m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7110983" y="1248155"/>
            <a:ext cx="6154420" cy="5820410"/>
            <a:chOff x="7110983" y="1248155"/>
            <a:chExt cx="6154420" cy="5820410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42019" y="1248155"/>
              <a:ext cx="2145792" cy="286054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87811" y="3468623"/>
              <a:ext cx="2577084" cy="359968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10983" y="4108704"/>
              <a:ext cx="3576828" cy="231800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87811" y="1680972"/>
              <a:ext cx="2522219" cy="178765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40155" cy="755903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-1523" y="2435351"/>
            <a:ext cx="996315" cy="1320165"/>
          </a:xfrm>
          <a:custGeom>
            <a:avLst/>
            <a:gdLst/>
            <a:ahLst/>
            <a:cxnLst/>
            <a:rect l="l" t="t" r="r" b="b"/>
            <a:pathLst>
              <a:path w="996315" h="1320164">
                <a:moveTo>
                  <a:pt x="996276" y="0"/>
                </a:moveTo>
                <a:lnTo>
                  <a:pt x="0" y="0"/>
                </a:lnTo>
                <a:lnTo>
                  <a:pt x="0" y="1320164"/>
                </a:lnTo>
                <a:lnTo>
                  <a:pt x="996276" y="1320164"/>
                </a:lnTo>
                <a:lnTo>
                  <a:pt x="99627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717665" y="5045011"/>
            <a:ext cx="1140460" cy="1642110"/>
          </a:xfrm>
          <a:custGeom>
            <a:avLst/>
            <a:gdLst/>
            <a:ahLst/>
            <a:cxnLst/>
            <a:rect l="l" t="t" r="r" b="b"/>
            <a:pathLst>
              <a:path w="1140459" h="1642109">
                <a:moveTo>
                  <a:pt x="1139977" y="0"/>
                </a:moveTo>
                <a:lnTo>
                  <a:pt x="0" y="0"/>
                </a:lnTo>
                <a:lnTo>
                  <a:pt x="0" y="1641983"/>
                </a:lnTo>
                <a:lnTo>
                  <a:pt x="1139977" y="1641983"/>
                </a:lnTo>
                <a:lnTo>
                  <a:pt x="113997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6132" y="469391"/>
            <a:ext cx="1402080" cy="568451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64055" y="524637"/>
            <a:ext cx="2642235" cy="3606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000000"/>
                </a:solidFill>
                <a:latin typeface="Calibri"/>
                <a:cs typeface="Calibri"/>
              </a:rPr>
              <a:t>Project </a:t>
            </a:r>
            <a:r>
              <a:rPr dirty="0" spc="-15">
                <a:solidFill>
                  <a:srgbClr val="000000"/>
                </a:solidFill>
                <a:latin typeface="Calibri"/>
                <a:cs typeface="Calibri"/>
              </a:rPr>
              <a:t>on-site</a:t>
            </a:r>
            <a:r>
              <a:rPr dirty="0" spc="-9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pc="-25">
                <a:solidFill>
                  <a:srgbClr val="000000"/>
                </a:solidFill>
                <a:latin typeface="Calibri"/>
                <a:cs typeface="Calibri"/>
              </a:rPr>
              <a:t>training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521208" y="1191767"/>
            <a:ext cx="5582285" cy="3162300"/>
            <a:chOff x="521208" y="1191767"/>
            <a:chExt cx="5582285" cy="3162300"/>
          </a:xfrm>
        </p:grpSpPr>
        <p:sp>
          <p:nvSpPr>
            <p:cNvPr id="8" name="object 8"/>
            <p:cNvSpPr/>
            <p:nvPr/>
          </p:nvSpPr>
          <p:spPr>
            <a:xfrm>
              <a:off x="4037075" y="3102863"/>
              <a:ext cx="2066289" cy="498475"/>
            </a:xfrm>
            <a:custGeom>
              <a:avLst/>
              <a:gdLst/>
              <a:ahLst/>
              <a:cxnLst/>
              <a:rect l="l" t="t" r="r" b="b"/>
              <a:pathLst>
                <a:path w="2066289" h="498475">
                  <a:moveTo>
                    <a:pt x="2065908" y="0"/>
                  </a:moveTo>
                  <a:lnTo>
                    <a:pt x="0" y="0"/>
                  </a:lnTo>
                  <a:lnTo>
                    <a:pt x="0" y="498348"/>
                  </a:lnTo>
                  <a:lnTo>
                    <a:pt x="2065908" y="498348"/>
                  </a:lnTo>
                  <a:lnTo>
                    <a:pt x="206590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1208" y="1191767"/>
              <a:ext cx="5081016" cy="3162300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7342631" y="3633215"/>
            <a:ext cx="5549265" cy="3925570"/>
            <a:chOff x="7342631" y="3633215"/>
            <a:chExt cx="5549265" cy="3925570"/>
          </a:xfrm>
        </p:grpSpPr>
        <p:sp>
          <p:nvSpPr>
            <p:cNvPr id="11" name="object 11"/>
            <p:cNvSpPr/>
            <p:nvPr/>
          </p:nvSpPr>
          <p:spPr>
            <a:xfrm>
              <a:off x="10975847" y="6469378"/>
              <a:ext cx="436880" cy="1089660"/>
            </a:xfrm>
            <a:custGeom>
              <a:avLst/>
              <a:gdLst/>
              <a:ahLst/>
              <a:cxnLst/>
              <a:rect l="l" t="t" r="r" b="b"/>
              <a:pathLst>
                <a:path w="436879" h="1089659">
                  <a:moveTo>
                    <a:pt x="436752" y="0"/>
                  </a:moveTo>
                  <a:lnTo>
                    <a:pt x="0" y="0"/>
                  </a:lnTo>
                  <a:lnTo>
                    <a:pt x="0" y="1089342"/>
                  </a:lnTo>
                  <a:lnTo>
                    <a:pt x="436752" y="1089342"/>
                  </a:lnTo>
                  <a:lnTo>
                    <a:pt x="43675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42631" y="3633215"/>
              <a:ext cx="5548883" cy="3456432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05911" y="4765547"/>
            <a:ext cx="3925824" cy="2203704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9546335" y="2624302"/>
            <a:ext cx="3893185" cy="463550"/>
            <a:chOff x="9546335" y="2624302"/>
            <a:chExt cx="3893185" cy="463550"/>
          </a:xfrm>
        </p:grpSpPr>
        <p:sp>
          <p:nvSpPr>
            <p:cNvPr id="15" name="object 15"/>
            <p:cNvSpPr/>
            <p:nvPr/>
          </p:nvSpPr>
          <p:spPr>
            <a:xfrm>
              <a:off x="12504419" y="2624302"/>
              <a:ext cx="935355" cy="441959"/>
            </a:xfrm>
            <a:custGeom>
              <a:avLst/>
              <a:gdLst/>
              <a:ahLst/>
              <a:cxnLst/>
              <a:rect l="l" t="t" r="r" b="b"/>
              <a:pathLst>
                <a:path w="935355" h="441960">
                  <a:moveTo>
                    <a:pt x="935101" y="0"/>
                  </a:moveTo>
                  <a:lnTo>
                    <a:pt x="0" y="0"/>
                  </a:lnTo>
                  <a:lnTo>
                    <a:pt x="0" y="441477"/>
                  </a:lnTo>
                  <a:lnTo>
                    <a:pt x="935101" y="441477"/>
                  </a:lnTo>
                  <a:lnTo>
                    <a:pt x="935101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9546335" y="2624328"/>
              <a:ext cx="2958465" cy="463550"/>
            </a:xfrm>
            <a:custGeom>
              <a:avLst/>
              <a:gdLst/>
              <a:ahLst/>
              <a:cxnLst/>
              <a:rect l="l" t="t" r="r" b="b"/>
              <a:pathLst>
                <a:path w="2958465" h="463550">
                  <a:moveTo>
                    <a:pt x="2958083" y="0"/>
                  </a:moveTo>
                  <a:lnTo>
                    <a:pt x="0" y="0"/>
                  </a:lnTo>
                  <a:lnTo>
                    <a:pt x="0" y="463296"/>
                  </a:lnTo>
                  <a:lnTo>
                    <a:pt x="2958083" y="463296"/>
                  </a:lnTo>
                  <a:lnTo>
                    <a:pt x="2958083" y="0"/>
                  </a:lnTo>
                  <a:close/>
                </a:path>
              </a:pathLst>
            </a:custGeom>
            <a:solidFill>
              <a:srgbClr val="DC091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10067925" y="2718054"/>
            <a:ext cx="1905000" cy="3606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10" b="1">
                <a:solidFill>
                  <a:srgbClr val="FFFFFF"/>
                </a:solidFill>
                <a:latin typeface="等线"/>
                <a:cs typeface="等线"/>
              </a:rPr>
              <a:t>Service</a:t>
            </a:r>
            <a:r>
              <a:rPr dirty="0" sz="2200" spc="-75" b="1">
                <a:solidFill>
                  <a:srgbClr val="FFFFFF"/>
                </a:solidFill>
                <a:latin typeface="等线"/>
                <a:cs typeface="等线"/>
              </a:rPr>
              <a:t> </a:t>
            </a:r>
            <a:r>
              <a:rPr dirty="0" sz="2200" spc="-10" b="1">
                <a:solidFill>
                  <a:srgbClr val="FFFFFF"/>
                </a:solidFill>
                <a:latin typeface="等线"/>
                <a:cs typeface="等线"/>
              </a:rPr>
              <a:t>System</a:t>
            </a:r>
            <a:endParaRPr sz="2200">
              <a:latin typeface="等线"/>
              <a:cs typeface="等线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72626" y="0"/>
            <a:ext cx="8667529" cy="755903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2383535" y="4764112"/>
            <a:ext cx="1541145" cy="251460"/>
          </a:xfrm>
          <a:custGeom>
            <a:avLst/>
            <a:gdLst/>
            <a:ahLst/>
            <a:cxnLst/>
            <a:rect l="l" t="t" r="r" b="b"/>
            <a:pathLst>
              <a:path w="1541145" h="251460">
                <a:moveTo>
                  <a:pt x="1540764" y="0"/>
                </a:moveTo>
                <a:lnTo>
                  <a:pt x="0" y="0"/>
                </a:lnTo>
                <a:lnTo>
                  <a:pt x="0" y="250990"/>
                </a:lnTo>
                <a:lnTo>
                  <a:pt x="1540764" y="250990"/>
                </a:lnTo>
                <a:lnTo>
                  <a:pt x="154076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741539" y="1530083"/>
            <a:ext cx="1264920" cy="513715"/>
          </a:xfrm>
          <a:custGeom>
            <a:avLst/>
            <a:gdLst/>
            <a:ahLst/>
            <a:cxnLst/>
            <a:rect l="l" t="t" r="r" b="b"/>
            <a:pathLst>
              <a:path w="1264920" h="513714">
                <a:moveTo>
                  <a:pt x="1264780" y="0"/>
                </a:moveTo>
                <a:lnTo>
                  <a:pt x="0" y="0"/>
                </a:lnTo>
                <a:lnTo>
                  <a:pt x="0" y="513473"/>
                </a:lnTo>
                <a:lnTo>
                  <a:pt x="1264780" y="513473"/>
                </a:lnTo>
                <a:lnTo>
                  <a:pt x="12647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9995" y="323087"/>
            <a:ext cx="1598676" cy="576072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59255" y="388747"/>
            <a:ext cx="6367145" cy="3606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000000"/>
                </a:solidFill>
                <a:latin typeface="Calibri"/>
                <a:cs typeface="Calibri"/>
              </a:rPr>
              <a:t>Professional </a:t>
            </a:r>
            <a:r>
              <a:rPr dirty="0" spc="-20">
                <a:solidFill>
                  <a:srgbClr val="000000"/>
                </a:solidFill>
                <a:latin typeface="Calibri"/>
                <a:cs typeface="Calibri"/>
              </a:rPr>
              <a:t>training </a:t>
            </a:r>
            <a:r>
              <a:rPr dirty="0" spc="-5">
                <a:solidFill>
                  <a:srgbClr val="000000"/>
                </a:solidFill>
                <a:latin typeface="Calibri"/>
                <a:cs typeface="Calibri"/>
              </a:rPr>
              <a:t>services- Sword(Xiolift)</a:t>
            </a:r>
            <a:r>
              <a:rPr dirty="0" spc="-3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pc="-5">
                <a:solidFill>
                  <a:srgbClr val="000000"/>
                </a:solidFill>
                <a:latin typeface="Calibri"/>
                <a:cs typeface="Calibri"/>
              </a:rPr>
              <a:t>University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8438388" y="4847844"/>
            <a:ext cx="5001895" cy="2034539"/>
            <a:chOff x="8438388" y="4847844"/>
            <a:chExt cx="5001895" cy="2034539"/>
          </a:xfrm>
        </p:grpSpPr>
        <p:sp>
          <p:nvSpPr>
            <p:cNvPr id="8" name="object 8"/>
            <p:cNvSpPr/>
            <p:nvPr/>
          </p:nvSpPr>
          <p:spPr>
            <a:xfrm>
              <a:off x="10642092" y="5247170"/>
              <a:ext cx="2798445" cy="769620"/>
            </a:xfrm>
            <a:custGeom>
              <a:avLst/>
              <a:gdLst/>
              <a:ahLst/>
              <a:cxnLst/>
              <a:rect l="l" t="t" r="r" b="b"/>
              <a:pathLst>
                <a:path w="2798444" h="769620">
                  <a:moveTo>
                    <a:pt x="2798063" y="0"/>
                  </a:moveTo>
                  <a:lnTo>
                    <a:pt x="0" y="0"/>
                  </a:lnTo>
                  <a:lnTo>
                    <a:pt x="0" y="769454"/>
                  </a:lnTo>
                  <a:lnTo>
                    <a:pt x="2798063" y="769454"/>
                  </a:lnTo>
                  <a:lnTo>
                    <a:pt x="279806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38388" y="4847844"/>
              <a:ext cx="4741163" cy="203453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71983" y="991793"/>
            <a:ext cx="3124835" cy="15792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55400"/>
              </a:lnSpc>
              <a:spcBef>
                <a:spcPts val="100"/>
              </a:spcBef>
            </a:pPr>
            <a:r>
              <a:rPr dirty="0" sz="1600">
                <a:latin typeface="Calibri"/>
                <a:cs typeface="Calibri"/>
              </a:rPr>
              <a:t>Staff training </a:t>
            </a:r>
            <a:r>
              <a:rPr dirty="0" sz="1600" spc="10">
                <a:latin typeface="Calibri"/>
                <a:cs typeface="Calibri"/>
              </a:rPr>
              <a:t>and assessment </a:t>
            </a:r>
            <a:r>
              <a:rPr dirty="0" sz="1600" spc="-10">
                <a:latin typeface="Calibri"/>
                <a:cs typeface="Calibri"/>
              </a:rPr>
              <a:t>system  </a:t>
            </a:r>
            <a:r>
              <a:rPr dirty="0" sz="1600" spc="10">
                <a:latin typeface="Calibri"/>
                <a:cs typeface="Calibri"/>
              </a:rPr>
              <a:t>Advanced management </a:t>
            </a:r>
            <a:r>
              <a:rPr dirty="0" sz="1600">
                <a:latin typeface="Calibri"/>
                <a:cs typeface="Calibri"/>
              </a:rPr>
              <a:t>training  </a:t>
            </a:r>
            <a:r>
              <a:rPr dirty="0" sz="1600" spc="5">
                <a:latin typeface="Calibri"/>
                <a:cs typeface="Calibri"/>
              </a:rPr>
              <a:t>Customer </a:t>
            </a:r>
            <a:r>
              <a:rPr dirty="0" sz="1600">
                <a:latin typeface="Calibri"/>
                <a:cs typeface="Calibri"/>
              </a:rPr>
              <a:t>training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55"/>
              </a:spcBef>
            </a:pPr>
            <a:r>
              <a:rPr dirty="0" sz="1500" spc="5">
                <a:latin typeface="Calibri"/>
                <a:cs typeface="Calibri"/>
              </a:rPr>
              <a:t>A</a:t>
            </a:r>
            <a:r>
              <a:rPr dirty="0" sz="1600" spc="5">
                <a:latin typeface="Calibri"/>
                <a:cs typeface="Calibri"/>
              </a:rPr>
              <a:t>gent </a:t>
            </a:r>
            <a:r>
              <a:rPr dirty="0" sz="1600">
                <a:latin typeface="Calibri"/>
                <a:cs typeface="Calibri"/>
              </a:rPr>
              <a:t>training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953500" y="4265676"/>
            <a:ext cx="1287779" cy="522731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9062466" y="4314825"/>
            <a:ext cx="3413125" cy="3219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950" spc="-10" b="1">
                <a:solidFill>
                  <a:srgbClr val="0D0D0D"/>
                </a:solidFill>
                <a:latin typeface="Calibri"/>
                <a:cs typeface="Calibri"/>
              </a:rPr>
              <a:t>Overseas </a:t>
            </a:r>
            <a:r>
              <a:rPr dirty="0" sz="1950" spc="-15" b="1">
                <a:solidFill>
                  <a:srgbClr val="0D0D0D"/>
                </a:solidFill>
                <a:latin typeface="Calibri"/>
                <a:cs typeface="Calibri"/>
              </a:rPr>
              <a:t>agent </a:t>
            </a:r>
            <a:r>
              <a:rPr dirty="0" sz="1950" spc="5" b="1">
                <a:solidFill>
                  <a:srgbClr val="0D0D0D"/>
                </a:solidFill>
                <a:latin typeface="Calibri"/>
                <a:cs typeface="Calibri"/>
              </a:rPr>
              <a:t>engineer</a:t>
            </a:r>
            <a:r>
              <a:rPr dirty="0" sz="1950" spc="-40" b="1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dirty="0" sz="1950" spc="-10" b="1">
                <a:solidFill>
                  <a:srgbClr val="0D0D0D"/>
                </a:solidFill>
                <a:latin typeface="Calibri"/>
                <a:cs typeface="Calibri"/>
              </a:rPr>
              <a:t>training</a:t>
            </a:r>
            <a:endParaRPr sz="195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35096" y="1040891"/>
            <a:ext cx="5783580" cy="2906268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85928" y="4593335"/>
            <a:ext cx="3249168" cy="2436876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3922776" y="4591811"/>
            <a:ext cx="3651885" cy="2406650"/>
            <a:chOff x="3922776" y="4591811"/>
            <a:chExt cx="3651885" cy="2406650"/>
          </a:xfrm>
        </p:grpSpPr>
        <p:sp>
          <p:nvSpPr>
            <p:cNvPr id="16" name="object 16"/>
            <p:cNvSpPr/>
            <p:nvPr/>
          </p:nvSpPr>
          <p:spPr>
            <a:xfrm>
              <a:off x="3922776" y="6504432"/>
              <a:ext cx="1542415" cy="251460"/>
            </a:xfrm>
            <a:custGeom>
              <a:avLst/>
              <a:gdLst/>
              <a:ahLst/>
              <a:cxnLst/>
              <a:rect l="l" t="t" r="r" b="b"/>
              <a:pathLst>
                <a:path w="1542414" h="251459">
                  <a:moveTo>
                    <a:pt x="1542288" y="0"/>
                  </a:moveTo>
                  <a:lnTo>
                    <a:pt x="0" y="0"/>
                  </a:lnTo>
                  <a:lnTo>
                    <a:pt x="0" y="250977"/>
                  </a:lnTo>
                  <a:lnTo>
                    <a:pt x="1542288" y="250977"/>
                  </a:lnTo>
                  <a:lnTo>
                    <a:pt x="15422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64736" y="4591811"/>
              <a:ext cx="3209543" cy="2406396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9546335" y="2624302"/>
            <a:ext cx="3893185" cy="463550"/>
            <a:chOff x="9546335" y="2624302"/>
            <a:chExt cx="3893185" cy="463550"/>
          </a:xfrm>
        </p:grpSpPr>
        <p:sp>
          <p:nvSpPr>
            <p:cNvPr id="19" name="object 19"/>
            <p:cNvSpPr/>
            <p:nvPr/>
          </p:nvSpPr>
          <p:spPr>
            <a:xfrm>
              <a:off x="12504419" y="2624302"/>
              <a:ext cx="935355" cy="441959"/>
            </a:xfrm>
            <a:custGeom>
              <a:avLst/>
              <a:gdLst/>
              <a:ahLst/>
              <a:cxnLst/>
              <a:rect l="l" t="t" r="r" b="b"/>
              <a:pathLst>
                <a:path w="935355" h="441960">
                  <a:moveTo>
                    <a:pt x="935101" y="0"/>
                  </a:moveTo>
                  <a:lnTo>
                    <a:pt x="0" y="0"/>
                  </a:lnTo>
                  <a:lnTo>
                    <a:pt x="0" y="441477"/>
                  </a:lnTo>
                  <a:lnTo>
                    <a:pt x="935101" y="441477"/>
                  </a:lnTo>
                  <a:lnTo>
                    <a:pt x="935101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9546335" y="2624328"/>
              <a:ext cx="2958465" cy="463550"/>
            </a:xfrm>
            <a:custGeom>
              <a:avLst/>
              <a:gdLst/>
              <a:ahLst/>
              <a:cxnLst/>
              <a:rect l="l" t="t" r="r" b="b"/>
              <a:pathLst>
                <a:path w="2958465" h="463550">
                  <a:moveTo>
                    <a:pt x="2958083" y="0"/>
                  </a:moveTo>
                  <a:lnTo>
                    <a:pt x="0" y="0"/>
                  </a:lnTo>
                  <a:lnTo>
                    <a:pt x="0" y="463296"/>
                  </a:lnTo>
                  <a:lnTo>
                    <a:pt x="2958083" y="463296"/>
                  </a:lnTo>
                  <a:lnTo>
                    <a:pt x="2958083" y="0"/>
                  </a:lnTo>
                  <a:close/>
                </a:path>
              </a:pathLst>
            </a:custGeom>
            <a:solidFill>
              <a:srgbClr val="DC091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 txBox="1"/>
          <p:nvPr/>
        </p:nvSpPr>
        <p:spPr>
          <a:xfrm>
            <a:off x="10067925" y="2718054"/>
            <a:ext cx="1905000" cy="3606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10" b="1">
                <a:solidFill>
                  <a:srgbClr val="FFFFFF"/>
                </a:solidFill>
                <a:latin typeface="等线"/>
                <a:cs typeface="等线"/>
              </a:rPr>
              <a:t>Service</a:t>
            </a:r>
            <a:r>
              <a:rPr dirty="0" sz="2200" spc="-75" b="1">
                <a:solidFill>
                  <a:srgbClr val="FFFFFF"/>
                </a:solidFill>
                <a:latin typeface="等线"/>
                <a:cs typeface="等线"/>
              </a:rPr>
              <a:t> </a:t>
            </a:r>
            <a:r>
              <a:rPr dirty="0" sz="2200" spc="-10" b="1">
                <a:solidFill>
                  <a:srgbClr val="FFFFFF"/>
                </a:solidFill>
                <a:latin typeface="等线"/>
                <a:cs typeface="等线"/>
              </a:rPr>
              <a:t>System</a:t>
            </a:r>
            <a:endParaRPr sz="2200">
              <a:latin typeface="等线"/>
              <a:cs typeface="等线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1919"/>
            <a:ext cx="13440155" cy="743711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95348" y="844677"/>
            <a:ext cx="2180590" cy="3606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000000"/>
                </a:solidFill>
                <a:latin typeface="Calibri"/>
                <a:cs typeface="Calibri"/>
              </a:rPr>
              <a:t>Accessories</a:t>
            </a:r>
            <a:r>
              <a:rPr dirty="0" spc="-95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pc="-15">
                <a:solidFill>
                  <a:srgbClr val="000000"/>
                </a:solidFill>
                <a:latin typeface="Calibri"/>
                <a:cs typeface="Calibri"/>
              </a:rPr>
              <a:t>Center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09727" y="1351585"/>
            <a:ext cx="3363595" cy="1810385"/>
          </a:xfrm>
          <a:prstGeom prst="rect">
            <a:avLst/>
          </a:prstGeom>
        </p:spPr>
        <p:txBody>
          <a:bodyPr wrap="square" lIns="0" tIns="140335" rIns="0" bIns="0" rtlCol="0" vert="horz">
            <a:spAutoFit/>
          </a:bodyPr>
          <a:lstStyle/>
          <a:p>
            <a:pPr marL="158750" indent="-146685">
              <a:lnSpc>
                <a:spcPct val="100000"/>
              </a:lnSpc>
              <a:spcBef>
                <a:spcPts val="1105"/>
              </a:spcBef>
              <a:buClr>
                <a:srgbClr val="DC0913"/>
              </a:buClr>
              <a:buSzPct val="90000"/>
              <a:buFont typeface="Wingdings"/>
              <a:buChar char=""/>
              <a:tabLst>
                <a:tab pos="159385" algn="l"/>
              </a:tabLst>
            </a:pPr>
            <a:r>
              <a:rPr dirty="0" sz="1500" spc="15" b="1">
                <a:latin typeface="Calibri"/>
                <a:cs typeface="Calibri"/>
              </a:rPr>
              <a:t>Service </a:t>
            </a:r>
            <a:r>
              <a:rPr dirty="0" sz="1500" spc="-5" b="1">
                <a:latin typeface="Calibri"/>
                <a:cs typeface="Calibri"/>
              </a:rPr>
              <a:t>centers:</a:t>
            </a:r>
            <a:r>
              <a:rPr dirty="0" sz="1500" spc="-35" b="1">
                <a:latin typeface="Calibri"/>
                <a:cs typeface="Calibri"/>
              </a:rPr>
              <a:t> </a:t>
            </a:r>
            <a:r>
              <a:rPr dirty="0" sz="1500" spc="15" b="1">
                <a:latin typeface="Calibri"/>
                <a:cs typeface="Calibri"/>
              </a:rPr>
              <a:t>380</a:t>
            </a:r>
            <a:endParaRPr sz="1500">
              <a:latin typeface="Calibri"/>
              <a:cs typeface="Calibri"/>
            </a:endParaRPr>
          </a:p>
          <a:p>
            <a:pPr marL="158750" indent="-146685">
              <a:lnSpc>
                <a:spcPct val="100000"/>
              </a:lnSpc>
              <a:spcBef>
                <a:spcPts val="1005"/>
              </a:spcBef>
              <a:buClr>
                <a:srgbClr val="DC0913"/>
              </a:buClr>
              <a:buSzPct val="90000"/>
              <a:buFont typeface="Wingdings"/>
              <a:buChar char=""/>
              <a:tabLst>
                <a:tab pos="159385" algn="l"/>
              </a:tabLst>
            </a:pPr>
            <a:r>
              <a:rPr dirty="0" sz="1500" spc="10" b="1">
                <a:latin typeface="Calibri"/>
                <a:cs typeface="Calibri"/>
              </a:rPr>
              <a:t>Accessories </a:t>
            </a:r>
            <a:r>
              <a:rPr dirty="0" sz="1500" spc="5" b="1">
                <a:latin typeface="Calibri"/>
                <a:cs typeface="Calibri"/>
              </a:rPr>
              <a:t>warehouses </a:t>
            </a:r>
            <a:r>
              <a:rPr dirty="0" sz="1500" spc="10" b="1">
                <a:latin typeface="Calibri"/>
                <a:cs typeface="Calibri"/>
              </a:rPr>
              <a:t>nationwide:</a:t>
            </a:r>
            <a:r>
              <a:rPr dirty="0" sz="1500" spc="-105" b="1">
                <a:latin typeface="Calibri"/>
                <a:cs typeface="Calibri"/>
              </a:rPr>
              <a:t> </a:t>
            </a:r>
            <a:r>
              <a:rPr dirty="0" sz="1500" spc="15" b="1">
                <a:latin typeface="Calibri"/>
                <a:cs typeface="Calibri"/>
              </a:rPr>
              <a:t>50</a:t>
            </a:r>
            <a:endParaRPr sz="1500">
              <a:latin typeface="Calibri"/>
              <a:cs typeface="Calibri"/>
            </a:endParaRPr>
          </a:p>
          <a:p>
            <a:pPr marL="158750" indent="-146685">
              <a:lnSpc>
                <a:spcPct val="100000"/>
              </a:lnSpc>
              <a:spcBef>
                <a:spcPts val="1010"/>
              </a:spcBef>
              <a:buClr>
                <a:srgbClr val="DC0913"/>
              </a:buClr>
              <a:buSzPct val="90000"/>
              <a:buFont typeface="Wingdings"/>
              <a:buChar char=""/>
              <a:tabLst>
                <a:tab pos="159385" algn="l"/>
              </a:tabLst>
            </a:pPr>
            <a:r>
              <a:rPr dirty="0" sz="1500" spc="10" b="1">
                <a:latin typeface="Calibri"/>
                <a:cs typeface="Calibri"/>
              </a:rPr>
              <a:t>Headquarter</a:t>
            </a:r>
            <a:r>
              <a:rPr dirty="0" sz="1500" spc="-45" b="1">
                <a:latin typeface="Calibri"/>
                <a:cs typeface="Calibri"/>
              </a:rPr>
              <a:t> </a:t>
            </a:r>
            <a:r>
              <a:rPr dirty="0" sz="1500" spc="5" b="1">
                <a:latin typeface="Calibri"/>
                <a:cs typeface="Calibri"/>
              </a:rPr>
              <a:t>warehouse</a:t>
            </a:r>
            <a:r>
              <a:rPr dirty="0" sz="1500" spc="-20" b="1">
                <a:latin typeface="Calibri"/>
                <a:cs typeface="Calibri"/>
              </a:rPr>
              <a:t> </a:t>
            </a:r>
            <a:r>
              <a:rPr dirty="0" sz="1500" spc="5" b="1">
                <a:latin typeface="Calibri"/>
                <a:cs typeface="Calibri"/>
              </a:rPr>
              <a:t>area:</a:t>
            </a:r>
            <a:r>
              <a:rPr dirty="0" sz="1500" spc="-25" b="1">
                <a:latin typeface="Calibri"/>
                <a:cs typeface="Calibri"/>
              </a:rPr>
              <a:t> </a:t>
            </a:r>
            <a:r>
              <a:rPr dirty="0" sz="1500" spc="10" b="1">
                <a:latin typeface="Calibri"/>
                <a:cs typeface="Calibri"/>
              </a:rPr>
              <a:t>5,000</a:t>
            </a:r>
            <a:r>
              <a:rPr dirty="0" sz="1500" spc="10" b="1">
                <a:latin typeface="等线"/>
                <a:cs typeface="等线"/>
              </a:rPr>
              <a:t>㎡</a:t>
            </a:r>
            <a:endParaRPr sz="1500">
              <a:latin typeface="等线"/>
              <a:cs typeface="等线"/>
            </a:endParaRPr>
          </a:p>
          <a:p>
            <a:pPr marL="158750" indent="-146685">
              <a:lnSpc>
                <a:spcPct val="100000"/>
              </a:lnSpc>
              <a:spcBef>
                <a:spcPts val="1019"/>
              </a:spcBef>
              <a:buClr>
                <a:srgbClr val="DC0913"/>
              </a:buClr>
              <a:buSzPct val="90000"/>
              <a:buFont typeface="Wingdings"/>
              <a:buChar char=""/>
              <a:tabLst>
                <a:tab pos="159385" algn="l"/>
              </a:tabLst>
            </a:pPr>
            <a:r>
              <a:rPr dirty="0" sz="1500" spc="5" b="1">
                <a:latin typeface="Calibri"/>
                <a:cs typeface="Calibri"/>
              </a:rPr>
              <a:t>Escalator </a:t>
            </a:r>
            <a:r>
              <a:rPr dirty="0" sz="1500" spc="10" b="1">
                <a:latin typeface="Calibri"/>
                <a:cs typeface="Calibri"/>
              </a:rPr>
              <a:t>accessories:</a:t>
            </a:r>
            <a:r>
              <a:rPr dirty="0" sz="1500" spc="-70" b="1">
                <a:latin typeface="Calibri"/>
                <a:cs typeface="Calibri"/>
              </a:rPr>
              <a:t> </a:t>
            </a:r>
            <a:r>
              <a:rPr dirty="0" sz="1500" spc="10" b="1">
                <a:latin typeface="Calibri"/>
                <a:cs typeface="Calibri"/>
              </a:rPr>
              <a:t>5,000</a:t>
            </a:r>
            <a:endParaRPr sz="1500">
              <a:latin typeface="Calibri"/>
              <a:cs typeface="Calibri"/>
            </a:endParaRPr>
          </a:p>
          <a:p>
            <a:pPr marL="158750" indent="-146685">
              <a:lnSpc>
                <a:spcPct val="100000"/>
              </a:lnSpc>
              <a:spcBef>
                <a:spcPts val="1010"/>
              </a:spcBef>
              <a:buClr>
                <a:srgbClr val="DC0913"/>
              </a:buClr>
              <a:buSzPct val="90000"/>
              <a:buFont typeface="Wingdings"/>
              <a:buChar char=""/>
              <a:tabLst>
                <a:tab pos="159385" algn="l"/>
              </a:tabLst>
            </a:pPr>
            <a:r>
              <a:rPr dirty="0" sz="1500" spc="10" b="1">
                <a:latin typeface="Calibri"/>
                <a:cs typeface="Calibri"/>
              </a:rPr>
              <a:t>24/7</a:t>
            </a:r>
            <a:r>
              <a:rPr dirty="0" sz="1500" spc="-5" b="1">
                <a:latin typeface="Calibri"/>
                <a:cs typeface="Calibri"/>
              </a:rPr>
              <a:t> </a:t>
            </a:r>
            <a:r>
              <a:rPr dirty="0" sz="1500" spc="10" b="1">
                <a:latin typeface="Calibri"/>
                <a:cs typeface="Calibri"/>
              </a:rPr>
              <a:t>service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-1523" y="0"/>
            <a:ext cx="13441680" cy="6980555"/>
            <a:chOff x="-1523" y="0"/>
            <a:chExt cx="13441680" cy="6980555"/>
          </a:xfrm>
        </p:grpSpPr>
        <p:sp>
          <p:nvSpPr>
            <p:cNvPr id="6" name="object 6"/>
            <p:cNvSpPr/>
            <p:nvPr/>
          </p:nvSpPr>
          <p:spPr>
            <a:xfrm>
              <a:off x="4991100" y="1927859"/>
              <a:ext cx="3308350" cy="3738245"/>
            </a:xfrm>
            <a:custGeom>
              <a:avLst/>
              <a:gdLst/>
              <a:ahLst/>
              <a:cxnLst/>
              <a:rect l="l" t="t" r="r" b="b"/>
              <a:pathLst>
                <a:path w="3308350" h="3738245">
                  <a:moveTo>
                    <a:pt x="1656092" y="0"/>
                  </a:moveTo>
                  <a:lnTo>
                    <a:pt x="1271016" y="0"/>
                  </a:lnTo>
                  <a:lnTo>
                    <a:pt x="1271016" y="1929257"/>
                  </a:lnTo>
                  <a:lnTo>
                    <a:pt x="1656092" y="1929257"/>
                  </a:lnTo>
                  <a:lnTo>
                    <a:pt x="1656092" y="0"/>
                  </a:lnTo>
                  <a:close/>
                </a:path>
                <a:path w="3308350" h="3738245">
                  <a:moveTo>
                    <a:pt x="3308096" y="3241484"/>
                  </a:moveTo>
                  <a:lnTo>
                    <a:pt x="0" y="3241484"/>
                  </a:lnTo>
                  <a:lnTo>
                    <a:pt x="0" y="3737991"/>
                  </a:lnTo>
                  <a:lnTo>
                    <a:pt x="3308096" y="3737991"/>
                  </a:lnTo>
                  <a:lnTo>
                    <a:pt x="3308096" y="3241484"/>
                  </a:lnTo>
                  <a:close/>
                </a:path>
              </a:pathLst>
            </a:custGeom>
            <a:solidFill>
              <a:srgbClr val="DC09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62116" y="509015"/>
              <a:ext cx="4290060" cy="198577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-1524" y="0"/>
              <a:ext cx="13441680" cy="841375"/>
            </a:xfrm>
            <a:custGeom>
              <a:avLst/>
              <a:gdLst/>
              <a:ahLst/>
              <a:cxnLst/>
              <a:rect l="l" t="t" r="r" b="b"/>
              <a:pathLst>
                <a:path w="13441680" h="841375">
                  <a:moveTo>
                    <a:pt x="423468" y="0"/>
                  </a:moveTo>
                  <a:lnTo>
                    <a:pt x="0" y="0"/>
                  </a:lnTo>
                  <a:lnTo>
                    <a:pt x="0" y="840930"/>
                  </a:lnTo>
                  <a:lnTo>
                    <a:pt x="423468" y="840930"/>
                  </a:lnTo>
                  <a:lnTo>
                    <a:pt x="423468" y="0"/>
                  </a:lnTo>
                  <a:close/>
                </a:path>
                <a:path w="13441680" h="841375">
                  <a:moveTo>
                    <a:pt x="13441680" y="12"/>
                  </a:moveTo>
                  <a:lnTo>
                    <a:pt x="11533251" y="12"/>
                  </a:lnTo>
                  <a:lnTo>
                    <a:pt x="11533251" y="494220"/>
                  </a:lnTo>
                  <a:lnTo>
                    <a:pt x="13441680" y="494220"/>
                  </a:lnTo>
                  <a:lnTo>
                    <a:pt x="13441680" y="12"/>
                  </a:lnTo>
                  <a:close/>
                </a:path>
              </a:pathLst>
            </a:custGeom>
            <a:solidFill>
              <a:srgbClr val="DC091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2504419" y="2624302"/>
              <a:ext cx="935355" cy="441959"/>
            </a:xfrm>
            <a:custGeom>
              <a:avLst/>
              <a:gdLst/>
              <a:ahLst/>
              <a:cxnLst/>
              <a:rect l="l" t="t" r="r" b="b"/>
              <a:pathLst>
                <a:path w="935355" h="441960">
                  <a:moveTo>
                    <a:pt x="935101" y="0"/>
                  </a:moveTo>
                  <a:lnTo>
                    <a:pt x="0" y="0"/>
                  </a:lnTo>
                  <a:lnTo>
                    <a:pt x="0" y="441477"/>
                  </a:lnTo>
                  <a:lnTo>
                    <a:pt x="935101" y="441477"/>
                  </a:lnTo>
                  <a:lnTo>
                    <a:pt x="935101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2084" y="3561587"/>
              <a:ext cx="9849612" cy="341680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07236" y="778763"/>
              <a:ext cx="1600200" cy="57607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546335" y="2624327"/>
              <a:ext cx="2958465" cy="463550"/>
            </a:xfrm>
            <a:custGeom>
              <a:avLst/>
              <a:gdLst/>
              <a:ahLst/>
              <a:cxnLst/>
              <a:rect l="l" t="t" r="r" b="b"/>
              <a:pathLst>
                <a:path w="2958465" h="463550">
                  <a:moveTo>
                    <a:pt x="2958083" y="0"/>
                  </a:moveTo>
                  <a:lnTo>
                    <a:pt x="0" y="0"/>
                  </a:lnTo>
                  <a:lnTo>
                    <a:pt x="0" y="463296"/>
                  </a:lnTo>
                  <a:lnTo>
                    <a:pt x="2958083" y="463296"/>
                  </a:lnTo>
                  <a:lnTo>
                    <a:pt x="2958083" y="0"/>
                  </a:lnTo>
                  <a:close/>
                </a:path>
              </a:pathLst>
            </a:custGeom>
            <a:solidFill>
              <a:srgbClr val="DC091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10067925" y="2718054"/>
            <a:ext cx="1905000" cy="3606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10" b="1">
                <a:solidFill>
                  <a:srgbClr val="FFFFFF"/>
                </a:solidFill>
                <a:latin typeface="等线"/>
                <a:cs typeface="等线"/>
              </a:rPr>
              <a:t>Service</a:t>
            </a:r>
            <a:r>
              <a:rPr dirty="0" sz="2200" spc="-75" b="1">
                <a:solidFill>
                  <a:srgbClr val="FFFFFF"/>
                </a:solidFill>
                <a:latin typeface="等线"/>
                <a:cs typeface="等线"/>
              </a:rPr>
              <a:t> </a:t>
            </a:r>
            <a:r>
              <a:rPr dirty="0" sz="2200" spc="-10" b="1">
                <a:solidFill>
                  <a:srgbClr val="FFFFFF"/>
                </a:solidFill>
                <a:latin typeface="等线"/>
                <a:cs typeface="等线"/>
              </a:rPr>
              <a:t>System</a:t>
            </a:r>
            <a:endParaRPr sz="2200">
              <a:latin typeface="等线"/>
              <a:cs typeface="等线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40155" cy="755903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812282" y="2357754"/>
            <a:ext cx="1802130" cy="495934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050" spc="15"/>
              <a:t>CONTENT</a:t>
            </a:r>
            <a:endParaRPr sz="3050"/>
          </a:p>
        </p:txBody>
      </p:sp>
      <p:sp>
        <p:nvSpPr>
          <p:cNvPr id="4" name="object 4"/>
          <p:cNvSpPr/>
          <p:nvPr/>
        </p:nvSpPr>
        <p:spPr>
          <a:xfrm>
            <a:off x="4957571" y="4413630"/>
            <a:ext cx="385445" cy="383540"/>
          </a:xfrm>
          <a:custGeom>
            <a:avLst/>
            <a:gdLst/>
            <a:ahLst/>
            <a:cxnLst/>
            <a:rect l="l" t="t" r="r" b="b"/>
            <a:pathLst>
              <a:path w="385445" h="383539">
                <a:moveTo>
                  <a:pt x="193548" y="0"/>
                </a:moveTo>
                <a:lnTo>
                  <a:pt x="133095" y="9778"/>
                </a:lnTo>
                <a:lnTo>
                  <a:pt x="80390" y="37083"/>
                </a:lnTo>
                <a:lnTo>
                  <a:pt x="38607" y="78612"/>
                </a:lnTo>
                <a:lnTo>
                  <a:pt x="10667" y="131190"/>
                </a:lnTo>
                <a:lnTo>
                  <a:pt x="0" y="191642"/>
                </a:lnTo>
                <a:lnTo>
                  <a:pt x="10667" y="252094"/>
                </a:lnTo>
                <a:lnTo>
                  <a:pt x="38607" y="304672"/>
                </a:lnTo>
                <a:lnTo>
                  <a:pt x="80390" y="346201"/>
                </a:lnTo>
                <a:lnTo>
                  <a:pt x="133095" y="373506"/>
                </a:lnTo>
                <a:lnTo>
                  <a:pt x="193548" y="383285"/>
                </a:lnTo>
                <a:lnTo>
                  <a:pt x="253873" y="373506"/>
                </a:lnTo>
                <a:lnTo>
                  <a:pt x="306450" y="346201"/>
                </a:lnTo>
                <a:lnTo>
                  <a:pt x="347979" y="304672"/>
                </a:lnTo>
                <a:lnTo>
                  <a:pt x="375285" y="252094"/>
                </a:lnTo>
                <a:lnTo>
                  <a:pt x="385063" y="191642"/>
                </a:lnTo>
                <a:lnTo>
                  <a:pt x="375285" y="131190"/>
                </a:lnTo>
                <a:lnTo>
                  <a:pt x="347979" y="78612"/>
                </a:lnTo>
                <a:lnTo>
                  <a:pt x="306450" y="37083"/>
                </a:lnTo>
                <a:lnTo>
                  <a:pt x="253873" y="9778"/>
                </a:lnTo>
                <a:lnTo>
                  <a:pt x="193548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957571" y="3784980"/>
            <a:ext cx="385445" cy="383540"/>
          </a:xfrm>
          <a:custGeom>
            <a:avLst/>
            <a:gdLst/>
            <a:ahLst/>
            <a:cxnLst/>
            <a:rect l="l" t="t" r="r" b="b"/>
            <a:pathLst>
              <a:path w="385445" h="383539">
                <a:moveTo>
                  <a:pt x="193548" y="0"/>
                </a:moveTo>
                <a:lnTo>
                  <a:pt x="133095" y="9778"/>
                </a:lnTo>
                <a:lnTo>
                  <a:pt x="80390" y="37083"/>
                </a:lnTo>
                <a:lnTo>
                  <a:pt x="38607" y="78612"/>
                </a:lnTo>
                <a:lnTo>
                  <a:pt x="10667" y="131190"/>
                </a:lnTo>
                <a:lnTo>
                  <a:pt x="0" y="191642"/>
                </a:lnTo>
                <a:lnTo>
                  <a:pt x="10667" y="252856"/>
                </a:lnTo>
                <a:lnTo>
                  <a:pt x="38607" y="305434"/>
                </a:lnTo>
                <a:lnTo>
                  <a:pt x="80390" y="346709"/>
                </a:lnTo>
                <a:lnTo>
                  <a:pt x="133095" y="373633"/>
                </a:lnTo>
                <a:lnTo>
                  <a:pt x="193548" y="383285"/>
                </a:lnTo>
                <a:lnTo>
                  <a:pt x="253873" y="373633"/>
                </a:lnTo>
                <a:lnTo>
                  <a:pt x="306450" y="346709"/>
                </a:lnTo>
                <a:lnTo>
                  <a:pt x="347979" y="305434"/>
                </a:lnTo>
                <a:lnTo>
                  <a:pt x="375285" y="252856"/>
                </a:lnTo>
                <a:lnTo>
                  <a:pt x="385063" y="191642"/>
                </a:lnTo>
                <a:lnTo>
                  <a:pt x="375285" y="131190"/>
                </a:lnTo>
                <a:lnTo>
                  <a:pt x="347979" y="78612"/>
                </a:lnTo>
                <a:lnTo>
                  <a:pt x="306450" y="37083"/>
                </a:lnTo>
                <a:lnTo>
                  <a:pt x="253873" y="9778"/>
                </a:lnTo>
                <a:lnTo>
                  <a:pt x="193548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957571" y="3133344"/>
            <a:ext cx="385445" cy="383540"/>
          </a:xfrm>
          <a:custGeom>
            <a:avLst/>
            <a:gdLst/>
            <a:ahLst/>
            <a:cxnLst/>
            <a:rect l="l" t="t" r="r" b="b"/>
            <a:pathLst>
              <a:path w="385445" h="383539">
                <a:moveTo>
                  <a:pt x="193548" y="0"/>
                </a:moveTo>
                <a:lnTo>
                  <a:pt x="133095" y="9651"/>
                </a:lnTo>
                <a:lnTo>
                  <a:pt x="80390" y="36448"/>
                </a:lnTo>
                <a:lnTo>
                  <a:pt x="38607" y="77469"/>
                </a:lnTo>
                <a:lnTo>
                  <a:pt x="10667" y="129539"/>
                </a:lnTo>
                <a:lnTo>
                  <a:pt x="0" y="189737"/>
                </a:lnTo>
                <a:lnTo>
                  <a:pt x="10667" y="251078"/>
                </a:lnTo>
                <a:lnTo>
                  <a:pt x="38607" y="304291"/>
                </a:lnTo>
                <a:lnTo>
                  <a:pt x="80390" y="346075"/>
                </a:lnTo>
                <a:lnTo>
                  <a:pt x="133095" y="373506"/>
                </a:lnTo>
                <a:lnTo>
                  <a:pt x="193548" y="383285"/>
                </a:lnTo>
                <a:lnTo>
                  <a:pt x="253873" y="373506"/>
                </a:lnTo>
                <a:lnTo>
                  <a:pt x="306450" y="346201"/>
                </a:lnTo>
                <a:lnTo>
                  <a:pt x="347979" y="304672"/>
                </a:lnTo>
                <a:lnTo>
                  <a:pt x="375285" y="252094"/>
                </a:lnTo>
                <a:lnTo>
                  <a:pt x="385063" y="191642"/>
                </a:lnTo>
                <a:lnTo>
                  <a:pt x="375285" y="130555"/>
                </a:lnTo>
                <a:lnTo>
                  <a:pt x="347979" y="77850"/>
                </a:lnTo>
                <a:lnTo>
                  <a:pt x="306450" y="36575"/>
                </a:lnTo>
                <a:lnTo>
                  <a:pt x="253873" y="9651"/>
                </a:lnTo>
                <a:lnTo>
                  <a:pt x="193548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957571" y="5067300"/>
            <a:ext cx="385445" cy="382905"/>
          </a:xfrm>
          <a:custGeom>
            <a:avLst/>
            <a:gdLst/>
            <a:ahLst/>
            <a:cxnLst/>
            <a:rect l="l" t="t" r="r" b="b"/>
            <a:pathLst>
              <a:path w="385445" h="382904">
                <a:moveTo>
                  <a:pt x="193548" y="0"/>
                </a:moveTo>
                <a:lnTo>
                  <a:pt x="133095" y="9779"/>
                </a:lnTo>
                <a:lnTo>
                  <a:pt x="80390" y="36956"/>
                </a:lnTo>
                <a:lnTo>
                  <a:pt x="38607" y="78105"/>
                </a:lnTo>
                <a:lnTo>
                  <a:pt x="10794" y="130048"/>
                </a:lnTo>
                <a:lnTo>
                  <a:pt x="0" y="189356"/>
                </a:lnTo>
                <a:lnTo>
                  <a:pt x="10794" y="250570"/>
                </a:lnTo>
                <a:lnTo>
                  <a:pt x="38607" y="303656"/>
                </a:lnTo>
                <a:lnTo>
                  <a:pt x="80390" y="345313"/>
                </a:lnTo>
                <a:lnTo>
                  <a:pt x="133095" y="372744"/>
                </a:lnTo>
                <a:lnTo>
                  <a:pt x="193548" y="382524"/>
                </a:lnTo>
                <a:lnTo>
                  <a:pt x="253873" y="372744"/>
                </a:lnTo>
                <a:lnTo>
                  <a:pt x="306450" y="345439"/>
                </a:lnTo>
                <a:lnTo>
                  <a:pt x="347979" y="304038"/>
                </a:lnTo>
                <a:lnTo>
                  <a:pt x="375285" y="251587"/>
                </a:lnTo>
                <a:lnTo>
                  <a:pt x="385063" y="191262"/>
                </a:lnTo>
                <a:lnTo>
                  <a:pt x="375285" y="130937"/>
                </a:lnTo>
                <a:lnTo>
                  <a:pt x="347979" y="78486"/>
                </a:lnTo>
                <a:lnTo>
                  <a:pt x="306450" y="37084"/>
                </a:lnTo>
                <a:lnTo>
                  <a:pt x="253873" y="9779"/>
                </a:lnTo>
                <a:lnTo>
                  <a:pt x="193548" y="0"/>
                </a:lnTo>
                <a:close/>
              </a:path>
            </a:pathLst>
          </a:custGeom>
          <a:solidFill>
            <a:srgbClr val="0D0D0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045709" y="3136519"/>
            <a:ext cx="201295" cy="3219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950" spc="-5" b="1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endParaRPr sz="195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45709" y="3791839"/>
            <a:ext cx="201295" cy="3219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950" spc="-5" b="1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endParaRPr sz="195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45709" y="4417898"/>
            <a:ext cx="201295" cy="3225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950" spc="-5" b="1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endParaRPr sz="195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45709" y="5073777"/>
            <a:ext cx="201295" cy="3219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950" spc="-5" b="1">
                <a:solidFill>
                  <a:srgbClr val="FFFFFF"/>
                </a:solidFill>
                <a:latin typeface="Verdana"/>
                <a:cs typeface="Verdana"/>
              </a:rPr>
              <a:t>4</a:t>
            </a:r>
            <a:endParaRPr sz="195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94652" y="3090164"/>
            <a:ext cx="1903095" cy="3219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950" spc="15" b="1">
                <a:solidFill>
                  <a:srgbClr val="0D0D0D"/>
                </a:solidFill>
                <a:latin typeface="等线"/>
                <a:cs typeface="等线"/>
              </a:rPr>
              <a:t>Company</a:t>
            </a:r>
            <a:r>
              <a:rPr dirty="0" sz="1950" spc="-120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950" spc="-5" b="1">
                <a:solidFill>
                  <a:srgbClr val="0D0D0D"/>
                </a:solidFill>
                <a:latin typeface="等线"/>
                <a:cs typeface="等线"/>
              </a:rPr>
              <a:t>Profile</a:t>
            </a:r>
            <a:endParaRPr sz="1950">
              <a:latin typeface="等线"/>
              <a:cs typeface="等线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002271" y="3712845"/>
            <a:ext cx="1696720" cy="3219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950" spc="5" b="1">
                <a:solidFill>
                  <a:srgbClr val="0D0D0D"/>
                </a:solidFill>
                <a:latin typeface="等线"/>
                <a:cs typeface="等线"/>
              </a:rPr>
              <a:t>Product</a:t>
            </a:r>
            <a:r>
              <a:rPr dirty="0" sz="1950" spc="-140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950" spc="15" b="1">
                <a:solidFill>
                  <a:srgbClr val="0D0D0D"/>
                </a:solidFill>
                <a:latin typeface="等线"/>
                <a:cs typeface="等线"/>
              </a:rPr>
              <a:t>Range</a:t>
            </a:r>
            <a:endParaRPr sz="1950">
              <a:latin typeface="等线"/>
              <a:cs typeface="等线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979919" y="5301994"/>
            <a:ext cx="1301115" cy="116205"/>
          </a:xfrm>
          <a:custGeom>
            <a:avLst/>
            <a:gdLst/>
            <a:ahLst/>
            <a:cxnLst/>
            <a:rect l="l" t="t" r="r" b="b"/>
            <a:pathLst>
              <a:path w="1301115" h="116204">
                <a:moveTo>
                  <a:pt x="1301115" y="0"/>
                </a:moveTo>
                <a:lnTo>
                  <a:pt x="0" y="0"/>
                </a:lnTo>
                <a:lnTo>
                  <a:pt x="0" y="115825"/>
                </a:lnTo>
                <a:lnTo>
                  <a:pt x="1301115" y="115825"/>
                </a:lnTo>
                <a:lnTo>
                  <a:pt x="1301115" y="0"/>
                </a:lnTo>
                <a:close/>
              </a:path>
            </a:pathLst>
          </a:custGeom>
          <a:solidFill>
            <a:srgbClr val="DC09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6994652" y="4368546"/>
            <a:ext cx="1955164" cy="3219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950" b="1">
                <a:solidFill>
                  <a:srgbClr val="0D0D0D"/>
                </a:solidFill>
                <a:latin typeface="等线"/>
                <a:cs typeface="等线"/>
              </a:rPr>
              <a:t>Sales </a:t>
            </a:r>
            <a:r>
              <a:rPr dirty="0" sz="1950" spc="10" b="1">
                <a:solidFill>
                  <a:srgbClr val="0D0D0D"/>
                </a:solidFill>
                <a:latin typeface="等线"/>
                <a:cs typeface="等线"/>
              </a:rPr>
              <a:t>and</a:t>
            </a:r>
            <a:r>
              <a:rPr dirty="0" sz="1950" spc="-105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950" b="1">
                <a:solidFill>
                  <a:srgbClr val="0D0D0D"/>
                </a:solidFill>
                <a:latin typeface="等线"/>
                <a:cs typeface="等线"/>
              </a:rPr>
              <a:t>Service</a:t>
            </a:r>
            <a:endParaRPr sz="1950">
              <a:latin typeface="等线"/>
              <a:cs typeface="等线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994652" y="4993894"/>
            <a:ext cx="2225040" cy="4095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500" spc="10" b="1">
                <a:solidFill>
                  <a:srgbClr val="0D0D0D"/>
                </a:solidFill>
                <a:latin typeface="等线"/>
                <a:cs typeface="等线"/>
              </a:rPr>
              <a:t>Classic</a:t>
            </a:r>
            <a:r>
              <a:rPr dirty="0" sz="2500" spc="-135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2500" spc="5" b="1">
                <a:solidFill>
                  <a:srgbClr val="0D0D0D"/>
                </a:solidFill>
                <a:latin typeface="等线"/>
                <a:cs typeface="等线"/>
              </a:rPr>
              <a:t>Projects</a:t>
            </a:r>
            <a:endParaRPr sz="2500">
              <a:latin typeface="等线"/>
              <a:cs typeface="等线"/>
            </a:endParaRPr>
          </a:p>
        </p:txBody>
      </p:sp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7379" y="3121153"/>
            <a:ext cx="1011935" cy="2133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07379" y="3749040"/>
            <a:ext cx="1011935" cy="19812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07379" y="4392167"/>
            <a:ext cx="1011935" cy="21336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07379" y="5038344"/>
            <a:ext cx="1011935" cy="2133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40155" cy="755903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1523" y="0"/>
            <a:ext cx="13441680" cy="4922520"/>
            <a:chOff x="-1523" y="0"/>
            <a:chExt cx="13441680" cy="492252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3440155" cy="492251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-1523" y="3083026"/>
              <a:ext cx="2503805" cy="731520"/>
            </a:xfrm>
            <a:custGeom>
              <a:avLst/>
              <a:gdLst/>
              <a:ahLst/>
              <a:cxnLst/>
              <a:rect l="l" t="t" r="r" b="b"/>
              <a:pathLst>
                <a:path w="2503805" h="731520">
                  <a:moveTo>
                    <a:pt x="2503805" y="0"/>
                  </a:moveTo>
                  <a:lnTo>
                    <a:pt x="0" y="0"/>
                  </a:lnTo>
                  <a:lnTo>
                    <a:pt x="0" y="731037"/>
                  </a:lnTo>
                  <a:lnTo>
                    <a:pt x="2503805" y="731037"/>
                  </a:lnTo>
                  <a:lnTo>
                    <a:pt x="2503805" y="0"/>
                  </a:lnTo>
                  <a:close/>
                </a:path>
              </a:pathLst>
            </a:custGeom>
            <a:solidFill>
              <a:srgbClr val="DA051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1418082" y="5726048"/>
            <a:ext cx="2485390" cy="29464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750" spc="-5" b="1">
                <a:solidFill>
                  <a:srgbClr val="0D0D0D"/>
                </a:solidFill>
                <a:latin typeface="等线"/>
                <a:cs typeface="等线"/>
              </a:rPr>
              <a:t>Factory Area: </a:t>
            </a:r>
            <a:r>
              <a:rPr dirty="0" sz="1750" spc="5" b="1">
                <a:solidFill>
                  <a:srgbClr val="0D0D0D"/>
                </a:solidFill>
                <a:latin typeface="等线"/>
                <a:cs typeface="等线"/>
              </a:rPr>
              <a:t>380,000</a:t>
            </a:r>
            <a:r>
              <a:rPr dirty="0" sz="1750" spc="-114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750" spc="10" b="1">
                <a:solidFill>
                  <a:srgbClr val="0D0D0D"/>
                </a:solidFill>
                <a:latin typeface="等线"/>
                <a:cs typeface="等线"/>
              </a:rPr>
              <a:t>㎡</a:t>
            </a:r>
            <a:endParaRPr sz="1750">
              <a:latin typeface="等线"/>
              <a:cs typeface="等线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38427" y="5888825"/>
            <a:ext cx="159385" cy="159385"/>
          </a:xfrm>
          <a:custGeom>
            <a:avLst/>
            <a:gdLst/>
            <a:ahLst/>
            <a:cxnLst/>
            <a:rect l="l" t="t" r="r" b="b"/>
            <a:pathLst>
              <a:path w="159384" h="159385">
                <a:moveTo>
                  <a:pt x="159016" y="0"/>
                </a:moveTo>
                <a:lnTo>
                  <a:pt x="0" y="0"/>
                </a:lnTo>
                <a:lnTo>
                  <a:pt x="0" y="158915"/>
                </a:lnTo>
                <a:lnTo>
                  <a:pt x="159016" y="158915"/>
                </a:lnTo>
                <a:lnTo>
                  <a:pt x="159016" y="0"/>
                </a:lnTo>
                <a:close/>
              </a:path>
            </a:pathLst>
          </a:custGeom>
          <a:solidFill>
            <a:srgbClr val="DC09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358898" y="6558953"/>
            <a:ext cx="157480" cy="157480"/>
          </a:xfrm>
          <a:custGeom>
            <a:avLst/>
            <a:gdLst/>
            <a:ahLst/>
            <a:cxnLst/>
            <a:rect l="l" t="t" r="r" b="b"/>
            <a:pathLst>
              <a:path w="157480" h="157479">
                <a:moveTo>
                  <a:pt x="157099" y="0"/>
                </a:moveTo>
                <a:lnTo>
                  <a:pt x="0" y="0"/>
                </a:lnTo>
                <a:lnTo>
                  <a:pt x="0" y="156997"/>
                </a:lnTo>
                <a:lnTo>
                  <a:pt x="157099" y="156997"/>
                </a:lnTo>
                <a:lnTo>
                  <a:pt x="157099" y="0"/>
                </a:lnTo>
                <a:close/>
              </a:path>
            </a:pathLst>
          </a:custGeom>
          <a:solidFill>
            <a:srgbClr val="DC09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510404" y="5883135"/>
            <a:ext cx="159385" cy="155575"/>
          </a:xfrm>
          <a:custGeom>
            <a:avLst/>
            <a:gdLst/>
            <a:ahLst/>
            <a:cxnLst/>
            <a:rect l="l" t="t" r="r" b="b"/>
            <a:pathLst>
              <a:path w="159385" h="155575">
                <a:moveTo>
                  <a:pt x="159016" y="0"/>
                </a:moveTo>
                <a:lnTo>
                  <a:pt x="0" y="0"/>
                </a:lnTo>
                <a:lnTo>
                  <a:pt x="0" y="155079"/>
                </a:lnTo>
                <a:lnTo>
                  <a:pt x="159016" y="155079"/>
                </a:lnTo>
                <a:lnTo>
                  <a:pt x="159016" y="0"/>
                </a:lnTo>
                <a:close/>
              </a:path>
            </a:pathLst>
          </a:custGeom>
          <a:solidFill>
            <a:srgbClr val="DC09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660130" y="5865850"/>
            <a:ext cx="157480" cy="157480"/>
          </a:xfrm>
          <a:custGeom>
            <a:avLst/>
            <a:gdLst/>
            <a:ahLst/>
            <a:cxnLst/>
            <a:rect l="l" t="t" r="r" b="b"/>
            <a:pathLst>
              <a:path w="157479" h="157479">
                <a:moveTo>
                  <a:pt x="157099" y="0"/>
                </a:moveTo>
                <a:lnTo>
                  <a:pt x="0" y="0"/>
                </a:lnTo>
                <a:lnTo>
                  <a:pt x="0" y="156997"/>
                </a:lnTo>
                <a:lnTo>
                  <a:pt x="157099" y="156997"/>
                </a:lnTo>
                <a:lnTo>
                  <a:pt x="157099" y="0"/>
                </a:lnTo>
                <a:close/>
              </a:path>
            </a:pathLst>
          </a:custGeom>
          <a:solidFill>
            <a:srgbClr val="DC09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4821428" y="5718428"/>
            <a:ext cx="3486785" cy="29464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750" b="1">
                <a:solidFill>
                  <a:srgbClr val="0D0D0D"/>
                </a:solidFill>
                <a:latin typeface="等线"/>
                <a:cs typeface="等线"/>
              </a:rPr>
              <a:t>Registered </a:t>
            </a:r>
            <a:r>
              <a:rPr dirty="0" sz="1750" spc="-10" b="1">
                <a:solidFill>
                  <a:srgbClr val="0D0D0D"/>
                </a:solidFill>
                <a:latin typeface="等线"/>
                <a:cs typeface="等线"/>
              </a:rPr>
              <a:t>Capital: </a:t>
            </a:r>
            <a:r>
              <a:rPr dirty="0" sz="1750" spc="5" b="1">
                <a:solidFill>
                  <a:srgbClr val="0D0D0D"/>
                </a:solidFill>
                <a:latin typeface="等线"/>
                <a:cs typeface="等线"/>
              </a:rPr>
              <a:t>81 </a:t>
            </a:r>
            <a:r>
              <a:rPr dirty="0" sz="1750" b="1">
                <a:solidFill>
                  <a:srgbClr val="0D0D0D"/>
                </a:solidFill>
                <a:latin typeface="等线"/>
                <a:cs typeface="等线"/>
              </a:rPr>
              <a:t>million</a:t>
            </a:r>
            <a:r>
              <a:rPr dirty="0" sz="1750" spc="-40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750" b="1">
                <a:solidFill>
                  <a:srgbClr val="0D0D0D"/>
                </a:solidFill>
                <a:latin typeface="等线"/>
                <a:cs typeface="等线"/>
              </a:rPr>
              <a:t>USD</a:t>
            </a:r>
            <a:endParaRPr sz="1750">
              <a:latin typeface="等线"/>
              <a:cs typeface="等线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31909" y="5726048"/>
            <a:ext cx="4055745" cy="29464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750" b="1">
                <a:solidFill>
                  <a:srgbClr val="0D0D0D"/>
                </a:solidFill>
                <a:latin typeface="等线"/>
                <a:cs typeface="等线"/>
              </a:rPr>
              <a:t>Production </a:t>
            </a:r>
            <a:r>
              <a:rPr dirty="0" sz="1750" spc="-10" b="1">
                <a:solidFill>
                  <a:srgbClr val="0D0D0D"/>
                </a:solidFill>
                <a:latin typeface="等线"/>
                <a:cs typeface="等线"/>
              </a:rPr>
              <a:t>Capacity: </a:t>
            </a:r>
            <a:r>
              <a:rPr dirty="0" sz="1750" b="1">
                <a:solidFill>
                  <a:srgbClr val="0D0D0D"/>
                </a:solidFill>
                <a:latin typeface="等线"/>
                <a:cs typeface="等线"/>
              </a:rPr>
              <a:t>100,000</a:t>
            </a:r>
            <a:r>
              <a:rPr dirty="0" sz="1750" spc="-50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750" b="1">
                <a:solidFill>
                  <a:srgbClr val="0D0D0D"/>
                </a:solidFill>
                <a:latin typeface="等线"/>
                <a:cs typeface="等线"/>
              </a:rPr>
              <a:t>units/year</a:t>
            </a:r>
            <a:endParaRPr sz="1750">
              <a:latin typeface="等线"/>
              <a:cs typeface="等线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604261" y="6435344"/>
            <a:ext cx="4254500" cy="29464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750" spc="-10" b="1">
                <a:solidFill>
                  <a:srgbClr val="0D0D0D"/>
                </a:solidFill>
                <a:latin typeface="等线"/>
                <a:cs typeface="等线"/>
              </a:rPr>
              <a:t>Testing Tower: </a:t>
            </a:r>
            <a:r>
              <a:rPr dirty="0" sz="1750" spc="5" b="1">
                <a:solidFill>
                  <a:srgbClr val="0D0D0D"/>
                </a:solidFill>
                <a:latin typeface="等线"/>
                <a:cs typeface="等线"/>
              </a:rPr>
              <a:t>10m/s, </a:t>
            </a:r>
            <a:r>
              <a:rPr dirty="0" sz="1750" b="1">
                <a:solidFill>
                  <a:srgbClr val="0D0D0D"/>
                </a:solidFill>
                <a:latin typeface="等线"/>
                <a:cs typeface="等线"/>
              </a:rPr>
              <a:t>with </a:t>
            </a:r>
            <a:r>
              <a:rPr dirty="0" sz="1750" spc="5" b="1">
                <a:solidFill>
                  <a:srgbClr val="0D0D0D"/>
                </a:solidFill>
                <a:latin typeface="等线"/>
                <a:cs typeface="等线"/>
              </a:rPr>
              <a:t>a </a:t>
            </a:r>
            <a:r>
              <a:rPr dirty="0" sz="1750" spc="-10" b="1">
                <a:solidFill>
                  <a:srgbClr val="0D0D0D"/>
                </a:solidFill>
                <a:latin typeface="等线"/>
                <a:cs typeface="等线"/>
              </a:rPr>
              <a:t>rise </a:t>
            </a:r>
            <a:r>
              <a:rPr dirty="0" sz="1750" b="1">
                <a:solidFill>
                  <a:srgbClr val="0D0D0D"/>
                </a:solidFill>
                <a:latin typeface="等线"/>
                <a:cs typeface="等线"/>
              </a:rPr>
              <a:t>of</a:t>
            </a:r>
            <a:r>
              <a:rPr dirty="0" sz="1750" spc="80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750" spc="5" b="1">
                <a:solidFill>
                  <a:srgbClr val="0D0D0D"/>
                </a:solidFill>
                <a:latin typeface="等线"/>
                <a:cs typeface="等线"/>
              </a:rPr>
              <a:t>120m</a:t>
            </a:r>
            <a:endParaRPr sz="1750">
              <a:latin typeface="等线"/>
              <a:cs typeface="等线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014207" y="6437172"/>
            <a:ext cx="1873250" cy="29464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750" spc="-5" b="1">
                <a:solidFill>
                  <a:srgbClr val="0D0D0D"/>
                </a:solidFill>
                <a:latin typeface="等线"/>
                <a:cs typeface="等线"/>
              </a:rPr>
              <a:t>Employees:</a:t>
            </a:r>
            <a:r>
              <a:rPr dirty="0" sz="1750" spc="-75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750" spc="5" b="1">
                <a:solidFill>
                  <a:srgbClr val="0D0D0D"/>
                </a:solidFill>
                <a:latin typeface="等线"/>
                <a:cs typeface="等线"/>
              </a:rPr>
              <a:t>6000+</a:t>
            </a:r>
            <a:endParaRPr sz="1750">
              <a:latin typeface="等线"/>
              <a:cs typeface="等线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722107" y="6594347"/>
            <a:ext cx="159385" cy="156845"/>
          </a:xfrm>
          <a:custGeom>
            <a:avLst/>
            <a:gdLst/>
            <a:ahLst/>
            <a:cxnLst/>
            <a:rect l="l" t="t" r="r" b="b"/>
            <a:pathLst>
              <a:path w="159384" h="156845">
                <a:moveTo>
                  <a:pt x="159372" y="0"/>
                </a:moveTo>
                <a:lnTo>
                  <a:pt x="0" y="0"/>
                </a:lnTo>
                <a:lnTo>
                  <a:pt x="0" y="156806"/>
                </a:lnTo>
                <a:lnTo>
                  <a:pt x="159372" y="156806"/>
                </a:lnTo>
                <a:lnTo>
                  <a:pt x="159372" y="0"/>
                </a:lnTo>
                <a:close/>
              </a:path>
            </a:pathLst>
          </a:custGeom>
          <a:solidFill>
            <a:srgbClr val="DC09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39674" y="3108197"/>
            <a:ext cx="2002789" cy="389890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350" spc="35">
                <a:solidFill>
                  <a:srgbClr val="FFFFFF"/>
                </a:solidFill>
              </a:rPr>
              <a:t>Sword</a:t>
            </a:r>
            <a:r>
              <a:rPr dirty="0" sz="2350" spc="-125">
                <a:solidFill>
                  <a:srgbClr val="FFFFFF"/>
                </a:solidFill>
              </a:rPr>
              <a:t> </a:t>
            </a:r>
            <a:r>
              <a:rPr dirty="0" sz="2350" spc="25">
                <a:solidFill>
                  <a:srgbClr val="FFFFFF"/>
                </a:solidFill>
              </a:rPr>
              <a:t>Factory</a:t>
            </a:r>
            <a:endParaRPr sz="2350"/>
          </a:p>
        </p:txBody>
      </p:sp>
      <p:sp>
        <p:nvSpPr>
          <p:cNvPr id="17" name="object 17"/>
          <p:cNvSpPr/>
          <p:nvPr/>
        </p:nvSpPr>
        <p:spPr>
          <a:xfrm>
            <a:off x="406908" y="3634740"/>
            <a:ext cx="1668780" cy="317500"/>
          </a:xfrm>
          <a:custGeom>
            <a:avLst/>
            <a:gdLst/>
            <a:ahLst/>
            <a:cxnLst/>
            <a:rect l="l" t="t" r="r" b="b"/>
            <a:pathLst>
              <a:path w="1668780" h="317500">
                <a:moveTo>
                  <a:pt x="1668272" y="0"/>
                </a:moveTo>
                <a:lnTo>
                  <a:pt x="0" y="0"/>
                </a:lnTo>
                <a:lnTo>
                  <a:pt x="0" y="316991"/>
                </a:lnTo>
                <a:lnTo>
                  <a:pt x="1668272" y="316991"/>
                </a:lnTo>
                <a:lnTo>
                  <a:pt x="1668272" y="0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40155" cy="755903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763002" y="1312544"/>
            <a:ext cx="2109470" cy="9353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53100"/>
              </a:lnSpc>
              <a:spcBef>
                <a:spcPts val="95"/>
              </a:spcBef>
            </a:pP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Project </a:t>
            </a:r>
            <a:r>
              <a:rPr dirty="0" sz="1300" b="1">
                <a:latin typeface="等线"/>
                <a:cs typeface="等线"/>
              </a:rPr>
              <a:t>: </a:t>
            </a:r>
            <a:r>
              <a:rPr dirty="0" sz="1300" spc="5" b="1">
                <a:latin typeface="等线"/>
                <a:cs typeface="等线"/>
              </a:rPr>
              <a:t>Seoul Metro Line</a:t>
            </a:r>
            <a:r>
              <a:rPr dirty="0" sz="1300" spc="-165" b="1">
                <a:latin typeface="等线"/>
                <a:cs typeface="等线"/>
              </a:rPr>
              <a:t> </a:t>
            </a:r>
            <a:r>
              <a:rPr dirty="0" sz="1300" spc="10" b="1">
                <a:latin typeface="等线"/>
                <a:cs typeface="等线"/>
              </a:rPr>
              <a:t>9  </a:t>
            </a:r>
            <a:r>
              <a:rPr dirty="0" sz="1300" spc="5" b="1">
                <a:latin typeface="等线"/>
                <a:cs typeface="等线"/>
              </a:rPr>
              <a:t>Location: Seoul, Korea  </a:t>
            </a:r>
            <a:r>
              <a:rPr dirty="0" sz="1300" spc="-5" b="1">
                <a:latin typeface="等线"/>
                <a:cs typeface="等线"/>
              </a:rPr>
              <a:t>Units:</a:t>
            </a:r>
            <a:r>
              <a:rPr dirty="0" sz="1300" spc="10" b="1">
                <a:latin typeface="等线"/>
                <a:cs typeface="等线"/>
              </a:rPr>
              <a:t> </a:t>
            </a:r>
            <a:r>
              <a:rPr dirty="0" sz="1300" spc="-5" b="1">
                <a:latin typeface="等线"/>
                <a:cs typeface="等线"/>
              </a:rPr>
              <a:t>108</a:t>
            </a:r>
            <a:endParaRPr sz="1300">
              <a:latin typeface="等线"/>
              <a:cs typeface="等线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27619" y="2173097"/>
            <a:ext cx="94615" cy="74930"/>
          </a:xfrm>
          <a:custGeom>
            <a:avLst/>
            <a:gdLst/>
            <a:ahLst/>
            <a:cxnLst/>
            <a:rect l="l" t="t" r="r" b="b"/>
            <a:pathLst>
              <a:path w="94615" h="74930">
                <a:moveTo>
                  <a:pt x="88391" y="0"/>
                </a:moveTo>
                <a:lnTo>
                  <a:pt x="5714" y="0"/>
                </a:lnTo>
                <a:lnTo>
                  <a:pt x="0" y="5714"/>
                </a:lnTo>
                <a:lnTo>
                  <a:pt x="0" y="70865"/>
                </a:lnTo>
                <a:lnTo>
                  <a:pt x="5714" y="74675"/>
                </a:lnTo>
                <a:lnTo>
                  <a:pt x="88391" y="74675"/>
                </a:lnTo>
                <a:lnTo>
                  <a:pt x="94106" y="70865"/>
                </a:lnTo>
                <a:lnTo>
                  <a:pt x="92201" y="61213"/>
                </a:lnTo>
                <a:lnTo>
                  <a:pt x="92201" y="11429"/>
                </a:lnTo>
                <a:lnTo>
                  <a:pt x="94106" y="5714"/>
                </a:lnTo>
                <a:lnTo>
                  <a:pt x="88391" y="0"/>
                </a:lnTo>
                <a:close/>
              </a:path>
            </a:pathLst>
          </a:custGeom>
          <a:solidFill>
            <a:srgbClr val="DA0A0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27619" y="1859026"/>
            <a:ext cx="94106" cy="7658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27619" y="1554479"/>
            <a:ext cx="94106" cy="7658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59268" y="591311"/>
            <a:ext cx="1671827" cy="58216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968233" y="676401"/>
            <a:ext cx="2490470" cy="3606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10" b="1">
                <a:latin typeface="等线"/>
                <a:cs typeface="等线"/>
              </a:rPr>
              <a:t>Public</a:t>
            </a:r>
            <a:r>
              <a:rPr dirty="0" sz="2200" spc="-70" b="1">
                <a:latin typeface="等线"/>
                <a:cs typeface="等线"/>
              </a:rPr>
              <a:t> </a:t>
            </a:r>
            <a:r>
              <a:rPr dirty="0" sz="2200" spc="-10" b="1">
                <a:latin typeface="等线"/>
                <a:cs typeface="等线"/>
              </a:rPr>
              <a:t>Construction</a:t>
            </a:r>
            <a:endParaRPr sz="2200">
              <a:latin typeface="等线"/>
              <a:cs typeface="等线"/>
            </a:endParaRPr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9184" y="414527"/>
            <a:ext cx="7182611" cy="312724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72083" y="3959352"/>
            <a:ext cx="3668267" cy="228904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665719" y="3582923"/>
            <a:ext cx="2567939" cy="145694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340096" y="5384291"/>
            <a:ext cx="4168140" cy="1926336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4681473" y="3939921"/>
            <a:ext cx="2426970" cy="9353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53100"/>
              </a:lnSpc>
              <a:spcBef>
                <a:spcPts val="95"/>
              </a:spcBef>
            </a:pP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Project</a:t>
            </a:r>
            <a:r>
              <a:rPr dirty="0" sz="1300" spc="-5" b="1">
                <a:latin typeface="等线"/>
                <a:cs typeface="等线"/>
              </a:rPr>
              <a:t>: Addis </a:t>
            </a:r>
            <a:r>
              <a:rPr dirty="0" sz="1300" spc="5" b="1">
                <a:latin typeface="等线"/>
                <a:cs typeface="等线"/>
              </a:rPr>
              <a:t>Ababa Light </a:t>
            </a:r>
            <a:r>
              <a:rPr dirty="0" sz="1300" b="1">
                <a:latin typeface="等线"/>
                <a:cs typeface="等线"/>
              </a:rPr>
              <a:t>Rail  </a:t>
            </a:r>
            <a:r>
              <a:rPr dirty="0" sz="1300" spc="5" b="1">
                <a:latin typeface="等线"/>
                <a:cs typeface="等线"/>
              </a:rPr>
              <a:t>Location: Addis </a:t>
            </a:r>
            <a:r>
              <a:rPr dirty="0" sz="1300" spc="-5" b="1">
                <a:latin typeface="等线"/>
                <a:cs typeface="等线"/>
              </a:rPr>
              <a:t>Ababa, Ethiopia  Units:</a:t>
            </a:r>
            <a:r>
              <a:rPr dirty="0" sz="1300" spc="10" b="1">
                <a:latin typeface="等线"/>
                <a:cs typeface="等线"/>
              </a:rPr>
              <a:t> </a:t>
            </a:r>
            <a:r>
              <a:rPr dirty="0" sz="1300" spc="5" b="1">
                <a:latin typeface="等线"/>
                <a:cs typeface="等线"/>
              </a:rPr>
              <a:t>22</a:t>
            </a:r>
            <a:endParaRPr sz="1300">
              <a:latin typeface="等线"/>
              <a:cs typeface="等线"/>
            </a:endParaRPr>
          </a:p>
        </p:txBody>
      </p:sp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555235" y="4181855"/>
            <a:ext cx="76200" cy="7620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555235" y="4486655"/>
            <a:ext cx="76200" cy="7620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555235" y="4799076"/>
            <a:ext cx="76200" cy="74422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9911333" y="5609335"/>
            <a:ext cx="2635250" cy="9658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53100"/>
              </a:lnSpc>
              <a:spcBef>
                <a:spcPts val="95"/>
              </a:spcBef>
            </a:pP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Project</a:t>
            </a:r>
            <a:r>
              <a:rPr dirty="0" sz="1300" spc="5" b="1">
                <a:latin typeface="等线"/>
                <a:cs typeface="等线"/>
              </a:rPr>
              <a:t>: </a:t>
            </a:r>
            <a:r>
              <a:rPr dirty="0" sz="1300" spc="-5" b="1">
                <a:latin typeface="等线"/>
                <a:cs typeface="等线"/>
              </a:rPr>
              <a:t>Northwest Railway Station  Location:</a:t>
            </a:r>
            <a:r>
              <a:rPr dirty="0" sz="1300" spc="35" b="1">
                <a:latin typeface="等线"/>
                <a:cs typeface="等线"/>
              </a:rPr>
              <a:t> </a:t>
            </a:r>
            <a:r>
              <a:rPr dirty="0" sz="1300" spc="-5" b="1">
                <a:latin typeface="等线"/>
                <a:cs typeface="等线"/>
              </a:rPr>
              <a:t>India</a:t>
            </a:r>
            <a:endParaRPr sz="1300">
              <a:latin typeface="等线"/>
              <a:cs typeface="等线"/>
            </a:endParaRPr>
          </a:p>
          <a:p>
            <a:pPr marL="12700">
              <a:lnSpc>
                <a:spcPct val="100000"/>
              </a:lnSpc>
              <a:spcBef>
                <a:spcPts val="1065"/>
              </a:spcBef>
            </a:pPr>
            <a:r>
              <a:rPr dirty="0" sz="1300" b="1">
                <a:latin typeface="等线"/>
                <a:cs typeface="等线"/>
              </a:rPr>
              <a:t>Units:</a:t>
            </a:r>
            <a:r>
              <a:rPr dirty="0" sz="1300" spc="-10" b="1">
                <a:latin typeface="等线"/>
                <a:cs typeface="等线"/>
              </a:rPr>
              <a:t> </a:t>
            </a:r>
            <a:r>
              <a:rPr dirty="0" sz="1300" spc="5" b="1">
                <a:latin typeface="等线"/>
                <a:cs typeface="等线"/>
              </a:rPr>
              <a:t>27</a:t>
            </a:r>
            <a:endParaRPr sz="1300">
              <a:latin typeface="等线"/>
              <a:cs typeface="等线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785604" y="5850635"/>
            <a:ext cx="76200" cy="7620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785604" y="6155435"/>
            <a:ext cx="76200" cy="76200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9785604" y="6467855"/>
            <a:ext cx="76200" cy="76200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10478516" y="3676903"/>
            <a:ext cx="2875280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Project </a:t>
            </a:r>
            <a:r>
              <a:rPr dirty="0" sz="1300" b="1">
                <a:latin typeface="等线"/>
                <a:cs typeface="等线"/>
              </a:rPr>
              <a:t>: </a:t>
            </a:r>
            <a:r>
              <a:rPr dirty="0" sz="1300" spc="5" b="1">
                <a:latin typeface="等线"/>
                <a:cs typeface="等线"/>
              </a:rPr>
              <a:t>Taiwan Songshan Metro</a:t>
            </a:r>
            <a:r>
              <a:rPr dirty="0" sz="1300" spc="-130" b="1">
                <a:latin typeface="等线"/>
                <a:cs typeface="等线"/>
              </a:rPr>
              <a:t> </a:t>
            </a:r>
            <a:r>
              <a:rPr dirty="0" sz="1300" spc="5" b="1">
                <a:latin typeface="等线"/>
                <a:cs typeface="等线"/>
              </a:rPr>
              <a:t>Line</a:t>
            </a:r>
            <a:endParaRPr sz="1300">
              <a:latin typeface="等线"/>
              <a:cs typeface="等线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478516" y="3840060"/>
            <a:ext cx="1828800" cy="621030"/>
          </a:xfrm>
          <a:prstGeom prst="rect">
            <a:avLst/>
          </a:prstGeom>
        </p:spPr>
        <p:txBody>
          <a:bodyPr wrap="square" lIns="0" tIns="1117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dirty="0" sz="1300" spc="-5" b="1">
                <a:latin typeface="等线"/>
                <a:cs typeface="等线"/>
              </a:rPr>
              <a:t>Location: </a:t>
            </a:r>
            <a:r>
              <a:rPr dirty="0" sz="1300" spc="5" b="1">
                <a:latin typeface="等线"/>
                <a:cs typeface="等线"/>
              </a:rPr>
              <a:t>Taipei,</a:t>
            </a:r>
            <a:r>
              <a:rPr dirty="0" sz="1300" spc="10" b="1">
                <a:latin typeface="等线"/>
                <a:cs typeface="等线"/>
              </a:rPr>
              <a:t> </a:t>
            </a:r>
            <a:r>
              <a:rPr dirty="0" sz="1300" spc="-5" b="1">
                <a:latin typeface="等线"/>
                <a:cs typeface="等线"/>
              </a:rPr>
              <a:t>Taiwan</a:t>
            </a:r>
            <a:endParaRPr sz="1300">
              <a:latin typeface="等线"/>
              <a:cs typeface="等线"/>
            </a:endParaRPr>
          </a:p>
          <a:p>
            <a:pPr marL="19685">
              <a:lnSpc>
                <a:spcPct val="100000"/>
              </a:lnSpc>
              <a:spcBef>
                <a:spcPts val="785"/>
              </a:spcBef>
            </a:pPr>
            <a:r>
              <a:rPr dirty="0" sz="1300" spc="-5" b="1">
                <a:latin typeface="等线"/>
                <a:cs typeface="等线"/>
              </a:rPr>
              <a:t>Units:</a:t>
            </a:r>
            <a:r>
              <a:rPr dirty="0" sz="1300" spc="10" b="1">
                <a:latin typeface="等线"/>
                <a:cs typeface="等线"/>
              </a:rPr>
              <a:t> </a:t>
            </a:r>
            <a:r>
              <a:rPr dirty="0" sz="1300" spc="5" b="1">
                <a:latin typeface="等线"/>
                <a:cs typeface="等线"/>
              </a:rPr>
              <a:t>54</a:t>
            </a:r>
            <a:endParaRPr sz="1300">
              <a:latin typeface="等线"/>
              <a:cs typeface="等线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0942319" y="643166"/>
            <a:ext cx="2497455" cy="731520"/>
          </a:xfrm>
          <a:custGeom>
            <a:avLst/>
            <a:gdLst/>
            <a:ahLst/>
            <a:cxnLst/>
            <a:rect l="l" t="t" r="r" b="b"/>
            <a:pathLst>
              <a:path w="2497455" h="731519">
                <a:moveTo>
                  <a:pt x="2497201" y="0"/>
                </a:moveTo>
                <a:lnTo>
                  <a:pt x="0" y="0"/>
                </a:lnTo>
                <a:lnTo>
                  <a:pt x="0" y="731354"/>
                </a:lnTo>
                <a:lnTo>
                  <a:pt x="2497201" y="731354"/>
                </a:lnTo>
                <a:lnTo>
                  <a:pt x="2497201" y="0"/>
                </a:lnTo>
                <a:close/>
              </a:path>
            </a:pathLst>
          </a:custGeom>
          <a:solidFill>
            <a:srgbClr val="DA05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10942319" y="643166"/>
            <a:ext cx="2497455" cy="553720"/>
          </a:xfrm>
          <a:prstGeom prst="rect"/>
          <a:solidFill>
            <a:srgbClr val="DA0513"/>
          </a:solidFill>
        </p:spPr>
        <p:txBody>
          <a:bodyPr wrap="square" lIns="0" tIns="42545" rIns="0" bIns="0" rtlCol="0" vert="horz">
            <a:spAutoFit/>
          </a:bodyPr>
          <a:lstStyle/>
          <a:p>
            <a:pPr marL="194945">
              <a:lnSpc>
                <a:spcPct val="100000"/>
              </a:lnSpc>
              <a:spcBef>
                <a:spcPts val="335"/>
              </a:spcBef>
            </a:pPr>
            <a:r>
              <a:rPr dirty="0" sz="2350" spc="20">
                <a:solidFill>
                  <a:srgbClr val="FFFFFF"/>
                </a:solidFill>
              </a:rPr>
              <a:t>Classic</a:t>
            </a:r>
            <a:r>
              <a:rPr dirty="0" sz="2350" spc="-15">
                <a:solidFill>
                  <a:srgbClr val="FFFFFF"/>
                </a:solidFill>
              </a:rPr>
              <a:t> </a:t>
            </a:r>
            <a:r>
              <a:rPr dirty="0" sz="2350" spc="20">
                <a:solidFill>
                  <a:srgbClr val="FFFFFF"/>
                </a:solidFill>
              </a:rPr>
              <a:t>Projects</a:t>
            </a:r>
            <a:endParaRPr sz="2350"/>
          </a:p>
        </p:txBody>
      </p:sp>
      <p:sp>
        <p:nvSpPr>
          <p:cNvPr id="25" name="object 25"/>
          <p:cNvSpPr/>
          <p:nvPr/>
        </p:nvSpPr>
        <p:spPr>
          <a:xfrm>
            <a:off x="11350752" y="1196403"/>
            <a:ext cx="1668780" cy="313690"/>
          </a:xfrm>
          <a:custGeom>
            <a:avLst/>
            <a:gdLst/>
            <a:ahLst/>
            <a:cxnLst/>
            <a:rect l="l" t="t" r="r" b="b"/>
            <a:pathLst>
              <a:path w="1668780" h="313690">
                <a:moveTo>
                  <a:pt x="1668271" y="0"/>
                </a:moveTo>
                <a:lnTo>
                  <a:pt x="0" y="0"/>
                </a:lnTo>
                <a:lnTo>
                  <a:pt x="0" y="313626"/>
                </a:lnTo>
                <a:lnTo>
                  <a:pt x="1668271" y="313626"/>
                </a:lnTo>
                <a:lnTo>
                  <a:pt x="1668271" y="0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40155" cy="755903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09916" y="624839"/>
            <a:ext cx="1671827" cy="58064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1523" y="0"/>
            <a:ext cx="10879455" cy="7561580"/>
            <a:chOff x="-1523" y="0"/>
            <a:chExt cx="10879455" cy="7561580"/>
          </a:xfrm>
        </p:grpSpPr>
        <p:sp>
          <p:nvSpPr>
            <p:cNvPr id="5" name="object 5"/>
            <p:cNvSpPr/>
            <p:nvPr/>
          </p:nvSpPr>
          <p:spPr>
            <a:xfrm>
              <a:off x="-1523" y="0"/>
              <a:ext cx="6113780" cy="7561580"/>
            </a:xfrm>
            <a:custGeom>
              <a:avLst/>
              <a:gdLst/>
              <a:ahLst/>
              <a:cxnLst/>
              <a:rect l="l" t="t" r="r" b="b"/>
              <a:pathLst>
                <a:path w="6113780" h="7561580">
                  <a:moveTo>
                    <a:pt x="6113780" y="0"/>
                  </a:moveTo>
                  <a:lnTo>
                    <a:pt x="0" y="0"/>
                  </a:lnTo>
                  <a:lnTo>
                    <a:pt x="0" y="7561580"/>
                  </a:lnTo>
                  <a:lnTo>
                    <a:pt x="6113780" y="7561580"/>
                  </a:lnTo>
                  <a:lnTo>
                    <a:pt x="6113780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073396" y="2546603"/>
              <a:ext cx="5804535" cy="3712845"/>
            </a:xfrm>
            <a:custGeom>
              <a:avLst/>
              <a:gdLst/>
              <a:ahLst/>
              <a:cxnLst/>
              <a:rect l="l" t="t" r="r" b="b"/>
              <a:pathLst>
                <a:path w="5804534" h="3712845">
                  <a:moveTo>
                    <a:pt x="5804534" y="0"/>
                  </a:moveTo>
                  <a:lnTo>
                    <a:pt x="0" y="0"/>
                  </a:lnTo>
                  <a:lnTo>
                    <a:pt x="0" y="3712337"/>
                  </a:lnTo>
                  <a:lnTo>
                    <a:pt x="5804534" y="3712337"/>
                  </a:lnTo>
                  <a:lnTo>
                    <a:pt x="5804534" y="0"/>
                  </a:lnTo>
                  <a:close/>
                </a:path>
              </a:pathLst>
            </a:custGeom>
            <a:solidFill>
              <a:srgbClr val="DA051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871829" y="6306108"/>
            <a:ext cx="2425065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53800"/>
              </a:lnSpc>
              <a:spcBef>
                <a:spcPts val="95"/>
              </a:spcBef>
            </a:pP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Project</a:t>
            </a:r>
            <a:r>
              <a:rPr dirty="0" sz="1300" spc="5" b="1">
                <a:latin typeface="等线"/>
                <a:cs typeface="等线"/>
              </a:rPr>
              <a:t>: </a:t>
            </a:r>
            <a:r>
              <a:rPr dirty="0" sz="1300" spc="-5" b="1">
                <a:latin typeface="等线"/>
                <a:cs typeface="等线"/>
              </a:rPr>
              <a:t>Hangzhou </a:t>
            </a:r>
            <a:r>
              <a:rPr dirty="0" sz="1300" spc="5" b="1">
                <a:latin typeface="等线"/>
                <a:cs typeface="等线"/>
              </a:rPr>
              <a:t>Metro Line </a:t>
            </a:r>
            <a:r>
              <a:rPr dirty="0" sz="1300" spc="10" b="1">
                <a:latin typeface="等线"/>
                <a:cs typeface="等线"/>
              </a:rPr>
              <a:t>5  </a:t>
            </a:r>
            <a:r>
              <a:rPr dirty="0" sz="1300" spc="-5" b="1">
                <a:latin typeface="等线"/>
                <a:cs typeface="等线"/>
              </a:rPr>
              <a:t>Location:</a:t>
            </a:r>
            <a:r>
              <a:rPr dirty="0" sz="1300" spc="25" b="1">
                <a:latin typeface="等线"/>
                <a:cs typeface="等线"/>
              </a:rPr>
              <a:t> </a:t>
            </a:r>
            <a:r>
              <a:rPr dirty="0" sz="1300" spc="-5" b="1">
                <a:latin typeface="等线"/>
                <a:cs typeface="等线"/>
              </a:rPr>
              <a:t>Hangzhou,China</a:t>
            </a:r>
            <a:endParaRPr sz="1300">
              <a:latin typeface="等线"/>
              <a:cs typeface="等线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268223"/>
            <a:ext cx="10293350" cy="6833870"/>
            <a:chOff x="0" y="268223"/>
            <a:chExt cx="10293350" cy="683387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7615" y="6855841"/>
              <a:ext cx="94170" cy="7651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7615" y="6551676"/>
              <a:ext cx="94170" cy="745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12763" y="3037966"/>
              <a:ext cx="97027" cy="7670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12763" y="2732531"/>
              <a:ext cx="97027" cy="7683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268223"/>
              <a:ext cx="6112763" cy="351129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7615" y="4241291"/>
              <a:ext cx="3966972" cy="206349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244083" y="3823715"/>
              <a:ext cx="5049012" cy="3278124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0390378" y="6180658"/>
            <a:ext cx="2731135" cy="567690"/>
          </a:xfrm>
          <a:prstGeom prst="rect">
            <a:avLst/>
          </a:prstGeom>
        </p:spPr>
        <p:txBody>
          <a:bodyPr wrap="square" lIns="0" tIns="844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Project</a:t>
            </a:r>
            <a:r>
              <a:rPr dirty="0" sz="1300" spc="-5" b="1">
                <a:latin typeface="等线"/>
                <a:cs typeface="等线"/>
              </a:rPr>
              <a:t>: Badaling </a:t>
            </a:r>
            <a:r>
              <a:rPr dirty="0" sz="1300" spc="5" b="1">
                <a:latin typeface="等线"/>
                <a:cs typeface="等线"/>
              </a:rPr>
              <a:t>Great Wall</a:t>
            </a:r>
            <a:r>
              <a:rPr dirty="0" sz="1300" spc="75" b="1">
                <a:latin typeface="等线"/>
                <a:cs typeface="等线"/>
              </a:rPr>
              <a:t> </a:t>
            </a:r>
            <a:r>
              <a:rPr dirty="0" sz="1300" b="1">
                <a:latin typeface="等线"/>
                <a:cs typeface="等线"/>
              </a:rPr>
              <a:t>Station</a:t>
            </a:r>
            <a:endParaRPr sz="1300">
              <a:latin typeface="等线"/>
              <a:cs typeface="等线"/>
            </a:endParaRPr>
          </a:p>
          <a:p>
            <a:pPr marL="27940">
              <a:lnSpc>
                <a:spcPct val="100000"/>
              </a:lnSpc>
              <a:spcBef>
                <a:spcPts val="580"/>
              </a:spcBef>
            </a:pPr>
            <a:r>
              <a:rPr dirty="0" sz="1300" spc="5" b="1">
                <a:latin typeface="等线"/>
                <a:cs typeface="等线"/>
              </a:rPr>
              <a:t>Location: </a:t>
            </a:r>
            <a:r>
              <a:rPr dirty="0" sz="1300" b="1">
                <a:latin typeface="等线"/>
                <a:cs typeface="等线"/>
              </a:rPr>
              <a:t>Beijing,</a:t>
            </a:r>
            <a:r>
              <a:rPr dirty="0" sz="1300" spc="-10" b="1">
                <a:latin typeface="等线"/>
                <a:cs typeface="等线"/>
              </a:rPr>
              <a:t> </a:t>
            </a:r>
            <a:r>
              <a:rPr dirty="0" sz="1300" spc="5" b="1">
                <a:latin typeface="等线"/>
                <a:cs typeface="等线"/>
              </a:rPr>
              <a:t>China</a:t>
            </a:r>
            <a:endParaRPr sz="1300">
              <a:latin typeface="等线"/>
              <a:cs typeface="等线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249161" y="2491231"/>
            <a:ext cx="2165985" cy="6324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53100"/>
              </a:lnSpc>
              <a:spcBef>
                <a:spcPts val="95"/>
              </a:spcBef>
            </a:pPr>
            <a:r>
              <a:rPr dirty="0" sz="1300" spc="5" b="1">
                <a:solidFill>
                  <a:srgbClr val="FFFFFF"/>
                </a:solidFill>
                <a:latin typeface="等线"/>
                <a:cs typeface="等线"/>
              </a:rPr>
              <a:t>Project: </a:t>
            </a:r>
            <a:r>
              <a:rPr dirty="0" sz="1300" b="1">
                <a:solidFill>
                  <a:srgbClr val="FFFFFF"/>
                </a:solidFill>
                <a:latin typeface="等线"/>
                <a:cs typeface="等线"/>
              </a:rPr>
              <a:t>Beijing </a:t>
            </a:r>
            <a:r>
              <a:rPr dirty="0" sz="1300" spc="5" b="1">
                <a:solidFill>
                  <a:srgbClr val="FFFFFF"/>
                </a:solidFill>
                <a:latin typeface="等线"/>
                <a:cs typeface="等线"/>
              </a:rPr>
              <a:t>Metro </a:t>
            </a:r>
            <a:r>
              <a:rPr dirty="0" sz="1300" b="1">
                <a:solidFill>
                  <a:srgbClr val="FFFFFF"/>
                </a:solidFill>
                <a:latin typeface="等线"/>
                <a:cs typeface="等线"/>
              </a:rPr>
              <a:t>Line</a:t>
            </a:r>
            <a:r>
              <a:rPr dirty="0" sz="1300" spc="-95" b="1">
                <a:solidFill>
                  <a:srgbClr val="FFFFFF"/>
                </a:solidFill>
                <a:latin typeface="等线"/>
                <a:cs typeface="等线"/>
              </a:rPr>
              <a:t> </a:t>
            </a:r>
            <a:r>
              <a:rPr dirty="0" sz="1300" spc="10" b="1">
                <a:solidFill>
                  <a:srgbClr val="FFFFFF"/>
                </a:solidFill>
                <a:latin typeface="等线"/>
                <a:cs typeface="等线"/>
              </a:rPr>
              <a:t>1  </a:t>
            </a:r>
            <a:r>
              <a:rPr dirty="0" sz="1300" spc="-5" b="1">
                <a:solidFill>
                  <a:srgbClr val="FFFFFF"/>
                </a:solidFill>
                <a:latin typeface="等线"/>
                <a:cs typeface="等线"/>
              </a:rPr>
              <a:t>Location: </a:t>
            </a:r>
            <a:r>
              <a:rPr dirty="0" sz="1300" b="1">
                <a:solidFill>
                  <a:srgbClr val="FFFFFF"/>
                </a:solidFill>
                <a:latin typeface="等线"/>
                <a:cs typeface="等线"/>
              </a:rPr>
              <a:t>Bejing,</a:t>
            </a:r>
            <a:r>
              <a:rPr dirty="0" sz="1300" spc="60" b="1">
                <a:solidFill>
                  <a:srgbClr val="FFFFFF"/>
                </a:solidFill>
                <a:latin typeface="等线"/>
                <a:cs typeface="等线"/>
              </a:rPr>
              <a:t> </a:t>
            </a:r>
            <a:r>
              <a:rPr dirty="0" sz="1300" spc="-5" b="1">
                <a:solidFill>
                  <a:srgbClr val="FFFFFF"/>
                </a:solidFill>
                <a:latin typeface="等线"/>
                <a:cs typeface="等线"/>
              </a:rPr>
              <a:t>China</a:t>
            </a:r>
            <a:endParaRPr sz="1300">
              <a:latin typeface="等线"/>
              <a:cs typeface="等线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0942319" y="643166"/>
            <a:ext cx="2497455" cy="731520"/>
          </a:xfrm>
          <a:custGeom>
            <a:avLst/>
            <a:gdLst/>
            <a:ahLst/>
            <a:cxnLst/>
            <a:rect l="l" t="t" r="r" b="b"/>
            <a:pathLst>
              <a:path w="2497455" h="731519">
                <a:moveTo>
                  <a:pt x="2497201" y="0"/>
                </a:moveTo>
                <a:lnTo>
                  <a:pt x="0" y="0"/>
                </a:lnTo>
                <a:lnTo>
                  <a:pt x="0" y="731354"/>
                </a:lnTo>
                <a:lnTo>
                  <a:pt x="2497201" y="731354"/>
                </a:lnTo>
                <a:lnTo>
                  <a:pt x="2497201" y="0"/>
                </a:lnTo>
                <a:close/>
              </a:path>
            </a:pathLst>
          </a:custGeom>
          <a:solidFill>
            <a:srgbClr val="DA05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8073390" y="676401"/>
            <a:ext cx="2490470" cy="3606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5" b="1">
                <a:latin typeface="等线"/>
                <a:cs typeface="等线"/>
              </a:rPr>
              <a:t>Public</a:t>
            </a:r>
            <a:r>
              <a:rPr dirty="0" sz="2200" spc="-90" b="1">
                <a:latin typeface="等线"/>
                <a:cs typeface="等线"/>
              </a:rPr>
              <a:t> </a:t>
            </a:r>
            <a:r>
              <a:rPr dirty="0" sz="2200" spc="-10" b="1">
                <a:latin typeface="等线"/>
                <a:cs typeface="等线"/>
              </a:rPr>
              <a:t>Construction</a:t>
            </a:r>
            <a:endParaRPr sz="2200">
              <a:latin typeface="等线"/>
              <a:cs typeface="等线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0942319" y="643166"/>
            <a:ext cx="2497455" cy="553720"/>
          </a:xfrm>
          <a:prstGeom prst="rect"/>
          <a:solidFill>
            <a:srgbClr val="DA0513"/>
          </a:solidFill>
        </p:spPr>
        <p:txBody>
          <a:bodyPr wrap="square" lIns="0" tIns="42545" rIns="0" bIns="0" rtlCol="0" vert="horz">
            <a:spAutoFit/>
          </a:bodyPr>
          <a:lstStyle/>
          <a:p>
            <a:pPr marL="194945">
              <a:lnSpc>
                <a:spcPct val="100000"/>
              </a:lnSpc>
              <a:spcBef>
                <a:spcPts val="335"/>
              </a:spcBef>
            </a:pPr>
            <a:r>
              <a:rPr dirty="0" sz="2350" spc="20">
                <a:solidFill>
                  <a:srgbClr val="FFFFFF"/>
                </a:solidFill>
              </a:rPr>
              <a:t>Classic</a:t>
            </a:r>
            <a:r>
              <a:rPr dirty="0" sz="2350" spc="-15">
                <a:solidFill>
                  <a:srgbClr val="FFFFFF"/>
                </a:solidFill>
              </a:rPr>
              <a:t> </a:t>
            </a:r>
            <a:r>
              <a:rPr dirty="0" sz="2350" spc="20">
                <a:solidFill>
                  <a:srgbClr val="FFFFFF"/>
                </a:solidFill>
              </a:rPr>
              <a:t>Projects</a:t>
            </a:r>
            <a:endParaRPr sz="2350"/>
          </a:p>
        </p:txBody>
      </p:sp>
      <p:sp>
        <p:nvSpPr>
          <p:cNvPr id="21" name="object 21"/>
          <p:cNvSpPr/>
          <p:nvPr/>
        </p:nvSpPr>
        <p:spPr>
          <a:xfrm>
            <a:off x="11350752" y="1196403"/>
            <a:ext cx="1668780" cy="313690"/>
          </a:xfrm>
          <a:custGeom>
            <a:avLst/>
            <a:gdLst/>
            <a:ahLst/>
            <a:cxnLst/>
            <a:rect l="l" t="t" r="r" b="b"/>
            <a:pathLst>
              <a:path w="1668780" h="313690">
                <a:moveTo>
                  <a:pt x="1668271" y="0"/>
                </a:moveTo>
                <a:lnTo>
                  <a:pt x="0" y="0"/>
                </a:lnTo>
                <a:lnTo>
                  <a:pt x="0" y="313626"/>
                </a:lnTo>
                <a:lnTo>
                  <a:pt x="1668271" y="313626"/>
                </a:lnTo>
                <a:lnTo>
                  <a:pt x="1668271" y="0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40155" cy="755903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6917435" y="0"/>
            <a:ext cx="6522720" cy="1357630"/>
          </a:xfrm>
          <a:custGeom>
            <a:avLst/>
            <a:gdLst/>
            <a:ahLst/>
            <a:cxnLst/>
            <a:rect l="l" t="t" r="r" b="b"/>
            <a:pathLst>
              <a:path w="6522719" h="1357630">
                <a:moveTo>
                  <a:pt x="6522339" y="0"/>
                </a:moveTo>
                <a:lnTo>
                  <a:pt x="0" y="0"/>
                </a:lnTo>
                <a:lnTo>
                  <a:pt x="0" y="1357249"/>
                </a:lnTo>
                <a:lnTo>
                  <a:pt x="6522339" y="1357249"/>
                </a:lnTo>
                <a:lnTo>
                  <a:pt x="6522339" y="0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211823" y="2388133"/>
            <a:ext cx="2121535" cy="4390390"/>
          </a:xfrm>
          <a:custGeom>
            <a:avLst/>
            <a:gdLst/>
            <a:ahLst/>
            <a:cxnLst/>
            <a:rect l="l" t="t" r="r" b="b"/>
            <a:pathLst>
              <a:path w="2121534" h="4390390">
                <a:moveTo>
                  <a:pt x="2121280" y="0"/>
                </a:moveTo>
                <a:lnTo>
                  <a:pt x="0" y="0"/>
                </a:lnTo>
                <a:lnTo>
                  <a:pt x="0" y="4390136"/>
                </a:lnTo>
                <a:lnTo>
                  <a:pt x="2121280" y="4390136"/>
                </a:lnTo>
                <a:lnTo>
                  <a:pt x="2121280" y="0"/>
                </a:lnTo>
                <a:close/>
              </a:path>
            </a:pathLst>
          </a:custGeom>
          <a:solidFill>
            <a:srgbClr val="DC09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030968" y="4203191"/>
            <a:ext cx="349885" cy="986155"/>
          </a:xfrm>
          <a:custGeom>
            <a:avLst/>
            <a:gdLst/>
            <a:ahLst/>
            <a:cxnLst/>
            <a:rect l="l" t="t" r="r" b="b"/>
            <a:pathLst>
              <a:path w="349884" h="986154">
                <a:moveTo>
                  <a:pt x="349884" y="0"/>
                </a:moveTo>
                <a:lnTo>
                  <a:pt x="0" y="0"/>
                </a:lnTo>
                <a:lnTo>
                  <a:pt x="0" y="986028"/>
                </a:lnTo>
                <a:lnTo>
                  <a:pt x="349884" y="986028"/>
                </a:lnTo>
                <a:lnTo>
                  <a:pt x="349884" y="0"/>
                </a:lnTo>
                <a:close/>
              </a:path>
            </a:pathLst>
          </a:custGeom>
          <a:solidFill>
            <a:srgbClr val="DC091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" name="object 6"/>
          <p:cNvGrpSpPr/>
          <p:nvPr/>
        </p:nvGrpSpPr>
        <p:grpSpPr>
          <a:xfrm>
            <a:off x="-1523" y="4258093"/>
            <a:ext cx="6560820" cy="3211195"/>
            <a:chOff x="-1523" y="4258093"/>
            <a:chExt cx="6560820" cy="321119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584191"/>
              <a:ext cx="3011423" cy="163982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862071" y="5730239"/>
              <a:ext cx="353695" cy="986155"/>
            </a:xfrm>
            <a:custGeom>
              <a:avLst/>
              <a:gdLst/>
              <a:ahLst/>
              <a:cxnLst/>
              <a:rect l="l" t="t" r="r" b="b"/>
              <a:pathLst>
                <a:path w="353694" h="986154">
                  <a:moveTo>
                    <a:pt x="353250" y="0"/>
                  </a:moveTo>
                  <a:lnTo>
                    <a:pt x="0" y="0"/>
                  </a:lnTo>
                  <a:lnTo>
                    <a:pt x="0" y="986028"/>
                  </a:lnTo>
                  <a:lnTo>
                    <a:pt x="353250" y="986028"/>
                  </a:lnTo>
                  <a:lnTo>
                    <a:pt x="353250" y="0"/>
                  </a:lnTo>
                  <a:close/>
                </a:path>
              </a:pathLst>
            </a:custGeom>
            <a:solidFill>
              <a:srgbClr val="DC09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90671" y="6038086"/>
              <a:ext cx="3468624" cy="143103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-1523" y="4258093"/>
              <a:ext cx="4907280" cy="339725"/>
            </a:xfrm>
            <a:custGeom>
              <a:avLst/>
              <a:gdLst/>
              <a:ahLst/>
              <a:cxnLst/>
              <a:rect l="l" t="t" r="r" b="b"/>
              <a:pathLst>
                <a:path w="4907280" h="339725">
                  <a:moveTo>
                    <a:pt x="4906772" y="0"/>
                  </a:moveTo>
                  <a:lnTo>
                    <a:pt x="0" y="0"/>
                  </a:lnTo>
                  <a:lnTo>
                    <a:pt x="0" y="339686"/>
                  </a:lnTo>
                  <a:lnTo>
                    <a:pt x="4906772" y="339686"/>
                  </a:lnTo>
                  <a:lnTo>
                    <a:pt x="4906772" y="0"/>
                  </a:lnTo>
                  <a:close/>
                </a:path>
              </a:pathLst>
            </a:custGeom>
            <a:solidFill>
              <a:srgbClr val="DC0913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06811" y="3549396"/>
            <a:ext cx="3133344" cy="163982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7551419" cy="4137659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11958828" y="4985029"/>
            <a:ext cx="1480820" cy="405765"/>
          </a:xfrm>
          <a:custGeom>
            <a:avLst/>
            <a:gdLst/>
            <a:ahLst/>
            <a:cxnLst/>
            <a:rect l="l" t="t" r="r" b="b"/>
            <a:pathLst>
              <a:path w="1480819" h="405764">
                <a:moveTo>
                  <a:pt x="1480693" y="0"/>
                </a:moveTo>
                <a:lnTo>
                  <a:pt x="0" y="0"/>
                </a:lnTo>
                <a:lnTo>
                  <a:pt x="0" y="405231"/>
                </a:lnTo>
                <a:lnTo>
                  <a:pt x="1480693" y="405231"/>
                </a:lnTo>
                <a:lnTo>
                  <a:pt x="1480693" y="0"/>
                </a:lnTo>
                <a:close/>
              </a:path>
            </a:pathLst>
          </a:custGeom>
          <a:solidFill>
            <a:srgbClr val="DC09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8568055" y="6582867"/>
            <a:ext cx="2378075" cy="6324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53100"/>
              </a:lnSpc>
              <a:spcBef>
                <a:spcPts val="95"/>
              </a:spcBef>
            </a:pP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Project</a:t>
            </a:r>
            <a:r>
              <a:rPr dirty="0" sz="1300" spc="5" b="1">
                <a:latin typeface="等线"/>
                <a:cs typeface="等线"/>
              </a:rPr>
              <a:t>: </a:t>
            </a:r>
            <a:r>
              <a:rPr dirty="0" sz="1300" spc="-5" b="1">
                <a:latin typeface="等线"/>
                <a:cs typeface="等线"/>
              </a:rPr>
              <a:t>Kinlai </a:t>
            </a:r>
            <a:r>
              <a:rPr dirty="0" sz="1300" spc="5" b="1">
                <a:latin typeface="等线"/>
                <a:cs typeface="等线"/>
              </a:rPr>
              <a:t>Airport,</a:t>
            </a:r>
            <a:r>
              <a:rPr dirty="0" sz="1300" spc="-85" b="1">
                <a:latin typeface="等线"/>
                <a:cs typeface="等线"/>
              </a:rPr>
              <a:t> </a:t>
            </a:r>
            <a:r>
              <a:rPr dirty="0" sz="1300" spc="5" b="1">
                <a:latin typeface="等线"/>
                <a:cs typeface="等线"/>
              </a:rPr>
              <a:t>Thailand  </a:t>
            </a:r>
            <a:r>
              <a:rPr dirty="0" sz="1300" spc="-5" b="1">
                <a:latin typeface="等线"/>
                <a:cs typeface="等线"/>
              </a:rPr>
              <a:t>Location: Thailand,</a:t>
            </a:r>
            <a:r>
              <a:rPr dirty="0" sz="1300" spc="65" b="1">
                <a:latin typeface="等线"/>
                <a:cs typeface="等线"/>
              </a:rPr>
              <a:t> </a:t>
            </a:r>
            <a:r>
              <a:rPr dirty="0" sz="1300" spc="5" b="1">
                <a:latin typeface="等线"/>
                <a:cs typeface="等线"/>
              </a:rPr>
              <a:t>Kinlay</a:t>
            </a:r>
            <a:endParaRPr sz="1300">
              <a:latin typeface="等线"/>
              <a:cs typeface="等线"/>
            </a:endParaRPr>
          </a:p>
        </p:txBody>
      </p: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432292" y="6822947"/>
            <a:ext cx="94106" cy="77723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432292" y="7127747"/>
            <a:ext cx="94106" cy="77724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3543427" y="5181043"/>
            <a:ext cx="2385060" cy="633095"/>
          </a:xfrm>
          <a:prstGeom prst="rect">
            <a:avLst/>
          </a:prstGeom>
        </p:spPr>
        <p:txBody>
          <a:bodyPr wrap="square" lIns="0" tIns="1181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30"/>
              </a:spcBef>
            </a:pP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Project </a:t>
            </a:r>
            <a:r>
              <a:rPr dirty="0" sz="1300" spc="5" b="1">
                <a:latin typeface="等线"/>
                <a:cs typeface="等线"/>
              </a:rPr>
              <a:t>: </a:t>
            </a:r>
            <a:r>
              <a:rPr dirty="0" sz="1300" spc="-5" b="1">
                <a:latin typeface="等线"/>
                <a:cs typeface="等线"/>
              </a:rPr>
              <a:t>Panama</a:t>
            </a:r>
            <a:r>
              <a:rPr dirty="0" sz="1300" spc="15" b="1">
                <a:latin typeface="等线"/>
                <a:cs typeface="等线"/>
              </a:rPr>
              <a:t> </a:t>
            </a:r>
            <a:r>
              <a:rPr dirty="0" sz="1300" spc="-5" b="1">
                <a:latin typeface="等线"/>
                <a:cs typeface="等线"/>
              </a:rPr>
              <a:t>Terminal</a:t>
            </a:r>
            <a:endParaRPr sz="1300">
              <a:latin typeface="等线"/>
              <a:cs typeface="等线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300" spc="-5" b="1">
                <a:latin typeface="等线"/>
                <a:cs typeface="等线"/>
              </a:rPr>
              <a:t>Location: </a:t>
            </a:r>
            <a:r>
              <a:rPr dirty="0" sz="1300" spc="5" b="1">
                <a:latin typeface="等线"/>
                <a:cs typeface="等线"/>
              </a:rPr>
              <a:t>Panama City,</a:t>
            </a:r>
            <a:r>
              <a:rPr dirty="0" sz="1300" spc="-60" b="1">
                <a:latin typeface="等线"/>
                <a:cs typeface="等线"/>
              </a:rPr>
              <a:t> </a:t>
            </a:r>
            <a:r>
              <a:rPr dirty="0" sz="1300" spc="5" b="1">
                <a:latin typeface="等线"/>
                <a:cs typeface="等线"/>
              </a:rPr>
              <a:t>Panama</a:t>
            </a:r>
            <a:endParaRPr sz="1300">
              <a:latin typeface="等线"/>
              <a:cs typeface="等线"/>
            </a:endParaRPr>
          </a:p>
        </p:txBody>
      </p:sp>
      <p:pic>
        <p:nvPicPr>
          <p:cNvPr id="18" name="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409188" y="5425440"/>
            <a:ext cx="94107" cy="74422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409188" y="5727191"/>
            <a:ext cx="94107" cy="77724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310388" y="6269837"/>
            <a:ext cx="2397125" cy="6388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54800"/>
              </a:lnSpc>
              <a:spcBef>
                <a:spcPts val="95"/>
              </a:spcBef>
            </a:pP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Project</a:t>
            </a:r>
            <a:r>
              <a:rPr dirty="0" sz="1300" spc="-5" b="1">
                <a:latin typeface="等线"/>
                <a:cs typeface="等线"/>
              </a:rPr>
              <a:t>:Taiwan </a:t>
            </a:r>
            <a:r>
              <a:rPr dirty="0" sz="1300" spc="10" b="1">
                <a:latin typeface="等线"/>
                <a:cs typeface="等线"/>
              </a:rPr>
              <a:t>Taoyuan </a:t>
            </a:r>
            <a:r>
              <a:rPr dirty="0" sz="1300" spc="-5" b="1">
                <a:latin typeface="等线"/>
                <a:cs typeface="等线"/>
              </a:rPr>
              <a:t>Airport  Location: </a:t>
            </a:r>
            <a:r>
              <a:rPr dirty="0" sz="1300" spc="5" b="1">
                <a:latin typeface="等线"/>
                <a:cs typeface="等线"/>
              </a:rPr>
              <a:t>Taipei,</a:t>
            </a:r>
            <a:r>
              <a:rPr dirty="0" sz="1300" spc="-10" b="1">
                <a:latin typeface="等线"/>
                <a:cs typeface="等线"/>
              </a:rPr>
              <a:t> </a:t>
            </a:r>
            <a:r>
              <a:rPr dirty="0" sz="1300" spc="-5" b="1">
                <a:latin typeface="等线"/>
                <a:cs typeface="等线"/>
              </a:rPr>
              <a:t>Taiwan</a:t>
            </a:r>
            <a:endParaRPr sz="1300">
              <a:latin typeface="等线"/>
              <a:cs typeface="等线"/>
            </a:endParaRPr>
          </a:p>
        </p:txBody>
      </p:sp>
      <p:pic>
        <p:nvPicPr>
          <p:cNvPr id="21" name="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76784" y="6484620"/>
            <a:ext cx="92646" cy="76200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76784" y="6789419"/>
            <a:ext cx="92646" cy="76200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10516869" y="5330190"/>
            <a:ext cx="2211070" cy="6356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5240" marR="5080" indent="-3175">
              <a:lnSpc>
                <a:spcPct val="154000"/>
              </a:lnSpc>
              <a:spcBef>
                <a:spcPts val="95"/>
              </a:spcBef>
            </a:pP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Project: </a:t>
            </a:r>
            <a:r>
              <a:rPr dirty="0" sz="1300" spc="5" b="1">
                <a:latin typeface="等线"/>
                <a:cs typeface="等线"/>
              </a:rPr>
              <a:t>Angola Kuito</a:t>
            </a:r>
            <a:r>
              <a:rPr dirty="0" sz="1300" spc="-105" b="1">
                <a:latin typeface="等线"/>
                <a:cs typeface="等线"/>
              </a:rPr>
              <a:t> </a:t>
            </a:r>
            <a:r>
              <a:rPr dirty="0" sz="1300" spc="-5" b="1">
                <a:latin typeface="等线"/>
                <a:cs typeface="等线"/>
              </a:rPr>
              <a:t>Airport  Location:</a:t>
            </a:r>
            <a:r>
              <a:rPr dirty="0" sz="1300" spc="20" b="1">
                <a:latin typeface="等线"/>
                <a:cs typeface="等线"/>
              </a:rPr>
              <a:t> </a:t>
            </a:r>
            <a:r>
              <a:rPr dirty="0" sz="1300" b="1">
                <a:latin typeface="等线"/>
                <a:cs typeface="等线"/>
              </a:rPr>
              <a:t>Angola</a:t>
            </a:r>
            <a:endParaRPr sz="1300">
              <a:latin typeface="等线"/>
              <a:cs typeface="等线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381488" y="5576315"/>
            <a:ext cx="96011" cy="76200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381488" y="5881115"/>
            <a:ext cx="96011" cy="76199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8615933" y="2369566"/>
            <a:ext cx="2521585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53800"/>
              </a:lnSpc>
              <a:spcBef>
                <a:spcPts val="95"/>
              </a:spcBef>
            </a:pP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Project:</a:t>
            </a:r>
            <a:r>
              <a:rPr dirty="0" sz="1300" spc="-5" b="1">
                <a:latin typeface="等线"/>
                <a:cs typeface="等线"/>
              </a:rPr>
              <a:t>: Phuket Airport, </a:t>
            </a:r>
            <a:r>
              <a:rPr dirty="0" sz="1300" spc="5" b="1">
                <a:latin typeface="等线"/>
                <a:cs typeface="等线"/>
              </a:rPr>
              <a:t>Thailand  </a:t>
            </a:r>
            <a:r>
              <a:rPr dirty="0" sz="1300" spc="-5" b="1">
                <a:latin typeface="等线"/>
                <a:cs typeface="等线"/>
              </a:rPr>
              <a:t>Location: Phuket,</a:t>
            </a:r>
            <a:r>
              <a:rPr dirty="0" sz="1300" spc="40" b="1">
                <a:latin typeface="等线"/>
                <a:cs typeface="等线"/>
              </a:rPr>
              <a:t> </a:t>
            </a:r>
            <a:r>
              <a:rPr dirty="0" sz="1300" spc="5" b="1">
                <a:latin typeface="等线"/>
                <a:cs typeface="等线"/>
              </a:rPr>
              <a:t>Thailand</a:t>
            </a:r>
            <a:endParaRPr sz="1300">
              <a:latin typeface="等线"/>
              <a:cs typeface="等线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478011" y="2616707"/>
            <a:ext cx="99060" cy="74930"/>
          </a:xfrm>
          <a:custGeom>
            <a:avLst/>
            <a:gdLst/>
            <a:ahLst/>
            <a:cxnLst/>
            <a:rect l="l" t="t" r="r" b="b"/>
            <a:pathLst>
              <a:path w="99059" h="74930">
                <a:moveTo>
                  <a:pt x="92837" y="0"/>
                </a:moveTo>
                <a:lnTo>
                  <a:pt x="5842" y="0"/>
                </a:lnTo>
                <a:lnTo>
                  <a:pt x="0" y="5714"/>
                </a:lnTo>
                <a:lnTo>
                  <a:pt x="0" y="70484"/>
                </a:lnTo>
                <a:lnTo>
                  <a:pt x="5842" y="74421"/>
                </a:lnTo>
                <a:lnTo>
                  <a:pt x="92837" y="74421"/>
                </a:lnTo>
                <a:lnTo>
                  <a:pt x="98552" y="70484"/>
                </a:lnTo>
                <a:lnTo>
                  <a:pt x="96647" y="60959"/>
                </a:lnTo>
                <a:lnTo>
                  <a:pt x="96647" y="11429"/>
                </a:lnTo>
                <a:lnTo>
                  <a:pt x="98552" y="5714"/>
                </a:lnTo>
                <a:lnTo>
                  <a:pt x="92837" y="0"/>
                </a:lnTo>
                <a:close/>
              </a:path>
            </a:pathLst>
          </a:custGeom>
          <a:solidFill>
            <a:srgbClr val="DA0A0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8478011" y="2919983"/>
            <a:ext cx="99060" cy="76200"/>
          </a:xfrm>
          <a:custGeom>
            <a:avLst/>
            <a:gdLst/>
            <a:ahLst/>
            <a:cxnLst/>
            <a:rect l="l" t="t" r="r" b="b"/>
            <a:pathLst>
              <a:path w="99059" h="76200">
                <a:moveTo>
                  <a:pt x="92837" y="0"/>
                </a:moveTo>
                <a:lnTo>
                  <a:pt x="5842" y="0"/>
                </a:lnTo>
                <a:lnTo>
                  <a:pt x="0" y="5841"/>
                </a:lnTo>
                <a:lnTo>
                  <a:pt x="0" y="69976"/>
                </a:lnTo>
                <a:lnTo>
                  <a:pt x="5842" y="75818"/>
                </a:lnTo>
                <a:lnTo>
                  <a:pt x="92837" y="75818"/>
                </a:lnTo>
                <a:lnTo>
                  <a:pt x="98552" y="69976"/>
                </a:lnTo>
                <a:lnTo>
                  <a:pt x="96647" y="62229"/>
                </a:lnTo>
                <a:lnTo>
                  <a:pt x="96647" y="11683"/>
                </a:lnTo>
                <a:lnTo>
                  <a:pt x="98552" y="5841"/>
                </a:lnTo>
                <a:lnTo>
                  <a:pt x="92837" y="0"/>
                </a:lnTo>
                <a:close/>
              </a:path>
            </a:pathLst>
          </a:custGeom>
          <a:solidFill>
            <a:srgbClr val="DA0A0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9" name="object 2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649211" y="4494276"/>
            <a:ext cx="3566159" cy="1894332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10942319" y="643166"/>
            <a:ext cx="2497455" cy="731520"/>
          </a:xfrm>
          <a:custGeom>
            <a:avLst/>
            <a:gdLst/>
            <a:ahLst/>
            <a:cxnLst/>
            <a:rect l="l" t="t" r="r" b="b"/>
            <a:pathLst>
              <a:path w="2497455" h="731519">
                <a:moveTo>
                  <a:pt x="2497201" y="0"/>
                </a:moveTo>
                <a:lnTo>
                  <a:pt x="0" y="0"/>
                </a:lnTo>
                <a:lnTo>
                  <a:pt x="0" y="731354"/>
                </a:lnTo>
                <a:lnTo>
                  <a:pt x="2497201" y="731354"/>
                </a:lnTo>
                <a:lnTo>
                  <a:pt x="2497201" y="0"/>
                </a:lnTo>
                <a:close/>
              </a:path>
            </a:pathLst>
          </a:custGeom>
          <a:solidFill>
            <a:srgbClr val="DA05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11124945" y="668528"/>
            <a:ext cx="2129790" cy="389890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350" spc="20">
                <a:solidFill>
                  <a:srgbClr val="FFFFFF"/>
                </a:solidFill>
              </a:rPr>
              <a:t>Classic</a:t>
            </a:r>
            <a:r>
              <a:rPr dirty="0" sz="2350" spc="-35">
                <a:solidFill>
                  <a:srgbClr val="FFFFFF"/>
                </a:solidFill>
              </a:rPr>
              <a:t> </a:t>
            </a:r>
            <a:r>
              <a:rPr dirty="0" sz="2350" spc="20">
                <a:solidFill>
                  <a:srgbClr val="FFFFFF"/>
                </a:solidFill>
              </a:rPr>
              <a:t>Projects</a:t>
            </a:r>
            <a:endParaRPr sz="2350"/>
          </a:p>
        </p:txBody>
      </p:sp>
      <p:sp>
        <p:nvSpPr>
          <p:cNvPr id="32" name="object 32"/>
          <p:cNvSpPr/>
          <p:nvPr/>
        </p:nvSpPr>
        <p:spPr>
          <a:xfrm>
            <a:off x="11350752" y="1196403"/>
            <a:ext cx="1668780" cy="313690"/>
          </a:xfrm>
          <a:custGeom>
            <a:avLst/>
            <a:gdLst/>
            <a:ahLst/>
            <a:cxnLst/>
            <a:rect l="l" t="t" r="r" b="b"/>
            <a:pathLst>
              <a:path w="1668780" h="313690">
                <a:moveTo>
                  <a:pt x="1668271" y="0"/>
                </a:moveTo>
                <a:lnTo>
                  <a:pt x="0" y="0"/>
                </a:lnTo>
                <a:lnTo>
                  <a:pt x="0" y="313626"/>
                </a:lnTo>
                <a:lnTo>
                  <a:pt x="1668271" y="313626"/>
                </a:lnTo>
                <a:lnTo>
                  <a:pt x="1668271" y="0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3" name="object 3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709916" y="624839"/>
            <a:ext cx="1671827" cy="580644"/>
          </a:xfrm>
          <a:prstGeom prst="rect">
            <a:avLst/>
          </a:prstGeom>
        </p:spPr>
      </p:pic>
      <p:sp>
        <p:nvSpPr>
          <p:cNvPr id="34" name="object 34"/>
          <p:cNvSpPr txBox="1"/>
          <p:nvPr/>
        </p:nvSpPr>
        <p:spPr>
          <a:xfrm>
            <a:off x="8073390" y="676401"/>
            <a:ext cx="2490470" cy="3606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5" b="1">
                <a:latin typeface="等线"/>
                <a:cs typeface="等线"/>
              </a:rPr>
              <a:t>Public</a:t>
            </a:r>
            <a:r>
              <a:rPr dirty="0" sz="2200" spc="-90" b="1">
                <a:latin typeface="等线"/>
                <a:cs typeface="等线"/>
              </a:rPr>
              <a:t> </a:t>
            </a:r>
            <a:r>
              <a:rPr dirty="0" sz="2200" spc="-10" b="1">
                <a:latin typeface="等线"/>
                <a:cs typeface="等线"/>
              </a:rPr>
              <a:t>Construction</a:t>
            </a:r>
            <a:endParaRPr sz="2200">
              <a:latin typeface="等线"/>
              <a:cs typeface="等线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40155" cy="755903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527304" y="3348227"/>
            <a:ext cx="4500245" cy="1818005"/>
          </a:xfrm>
          <a:custGeom>
            <a:avLst/>
            <a:gdLst/>
            <a:ahLst/>
            <a:cxnLst/>
            <a:rect l="l" t="t" r="r" b="b"/>
            <a:pathLst>
              <a:path w="4500245" h="1818004">
                <a:moveTo>
                  <a:pt x="4499991" y="0"/>
                </a:moveTo>
                <a:lnTo>
                  <a:pt x="0" y="0"/>
                </a:lnTo>
                <a:lnTo>
                  <a:pt x="0" y="1817750"/>
                </a:lnTo>
                <a:lnTo>
                  <a:pt x="4499991" y="1817750"/>
                </a:lnTo>
                <a:lnTo>
                  <a:pt x="4499991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77290" y="3664077"/>
            <a:ext cx="3741420" cy="12052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53100"/>
              </a:lnSpc>
              <a:spcBef>
                <a:spcPts val="95"/>
              </a:spcBef>
            </a:pP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Project</a:t>
            </a:r>
            <a:r>
              <a:rPr dirty="0" sz="1300" spc="-5" b="1">
                <a:latin typeface="等线"/>
                <a:cs typeface="等线"/>
              </a:rPr>
              <a:t>: Prime </a:t>
            </a:r>
            <a:r>
              <a:rPr dirty="0" sz="1300" b="1">
                <a:latin typeface="等线"/>
                <a:cs typeface="等线"/>
              </a:rPr>
              <a:t>Minister's </a:t>
            </a:r>
            <a:r>
              <a:rPr dirty="0" sz="1300" spc="5" b="1">
                <a:latin typeface="等线"/>
                <a:cs typeface="等线"/>
              </a:rPr>
              <a:t>Department </a:t>
            </a:r>
            <a:r>
              <a:rPr dirty="0" sz="1300" spc="10" b="1">
                <a:latin typeface="等线"/>
                <a:cs typeface="等线"/>
              </a:rPr>
              <a:t>of </a:t>
            </a:r>
            <a:r>
              <a:rPr dirty="0" sz="1300" b="1">
                <a:latin typeface="等线"/>
                <a:cs typeface="等线"/>
              </a:rPr>
              <a:t>Malaysia  </a:t>
            </a:r>
            <a:r>
              <a:rPr dirty="0" sz="1300" spc="5" b="1">
                <a:latin typeface="等线"/>
                <a:cs typeface="等线"/>
              </a:rPr>
              <a:t>Location: Kuala Lumpur, </a:t>
            </a:r>
            <a:r>
              <a:rPr dirty="0" sz="1300" b="1">
                <a:latin typeface="等线"/>
                <a:cs typeface="等线"/>
              </a:rPr>
              <a:t>Malaysia</a:t>
            </a:r>
            <a:endParaRPr sz="1300">
              <a:latin typeface="等线"/>
              <a:cs typeface="等线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dirty="0" sz="1300" spc="-5" b="1">
                <a:latin typeface="等线"/>
                <a:cs typeface="等线"/>
              </a:rPr>
              <a:t>Units:</a:t>
            </a:r>
            <a:r>
              <a:rPr dirty="0" sz="1300" spc="10" b="1">
                <a:latin typeface="等线"/>
                <a:cs typeface="等线"/>
              </a:rPr>
              <a:t> </a:t>
            </a:r>
            <a:r>
              <a:rPr dirty="0" sz="1300" spc="5" b="1">
                <a:latin typeface="等线"/>
                <a:cs typeface="等线"/>
              </a:rPr>
              <a:t>38</a:t>
            </a:r>
            <a:endParaRPr sz="1300">
              <a:latin typeface="等线"/>
              <a:cs typeface="等线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dirty="0" sz="1300" b="1">
                <a:latin typeface="等线"/>
                <a:cs typeface="等线"/>
              </a:rPr>
              <a:t>S700P,1150KG, </a:t>
            </a:r>
            <a:r>
              <a:rPr dirty="0" sz="1300" spc="-5" b="1">
                <a:latin typeface="等线"/>
                <a:cs typeface="等线"/>
              </a:rPr>
              <a:t>1.75M/S,</a:t>
            </a:r>
            <a:r>
              <a:rPr dirty="0" sz="1300" spc="75" b="1">
                <a:latin typeface="等线"/>
                <a:cs typeface="等线"/>
              </a:rPr>
              <a:t> </a:t>
            </a:r>
            <a:r>
              <a:rPr dirty="0" sz="1300" spc="-5" b="1">
                <a:latin typeface="等线"/>
                <a:cs typeface="等线"/>
              </a:rPr>
              <a:t>11/11/11</a:t>
            </a:r>
            <a:endParaRPr sz="1300">
              <a:latin typeface="等线"/>
              <a:cs typeface="等线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97140" y="565403"/>
            <a:ext cx="1670303" cy="582167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528827" y="676655"/>
            <a:ext cx="9683750" cy="6214745"/>
            <a:chOff x="528827" y="676655"/>
            <a:chExt cx="9683750" cy="621474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9723" y="4524247"/>
              <a:ext cx="98907" cy="7658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9723" y="4212082"/>
              <a:ext cx="98907" cy="7467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9723" y="3907535"/>
              <a:ext cx="98907" cy="7467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8827" y="676655"/>
              <a:ext cx="6576059" cy="288035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903719" y="5161750"/>
              <a:ext cx="3142615" cy="1729739"/>
            </a:xfrm>
            <a:custGeom>
              <a:avLst/>
              <a:gdLst/>
              <a:ahLst/>
              <a:cxnLst/>
              <a:rect l="l" t="t" r="r" b="b"/>
              <a:pathLst>
                <a:path w="3142615" h="1729740">
                  <a:moveTo>
                    <a:pt x="3142487" y="0"/>
                  </a:moveTo>
                  <a:lnTo>
                    <a:pt x="0" y="0"/>
                  </a:lnTo>
                  <a:lnTo>
                    <a:pt x="0" y="1729613"/>
                  </a:lnTo>
                  <a:lnTo>
                    <a:pt x="3142487" y="1729613"/>
                  </a:lnTo>
                  <a:lnTo>
                    <a:pt x="3142487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23759" y="1965959"/>
              <a:ext cx="2988563" cy="3694176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8063865" y="599948"/>
            <a:ext cx="1602105" cy="3606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000000"/>
                </a:solidFill>
              </a:rPr>
              <a:t>Gover</a:t>
            </a:r>
            <a:r>
              <a:rPr dirty="0">
                <a:solidFill>
                  <a:srgbClr val="000000"/>
                </a:solidFill>
              </a:rPr>
              <a:t>n</a:t>
            </a:r>
            <a:r>
              <a:rPr dirty="0" spc="-5">
                <a:solidFill>
                  <a:srgbClr val="000000"/>
                </a:solidFill>
              </a:rPr>
              <a:t>ment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6903719" y="5161750"/>
            <a:ext cx="3142615" cy="17297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00">
              <a:latin typeface="Times New Roman"/>
              <a:cs typeface="Times New Roman"/>
            </a:endParaRPr>
          </a:p>
          <a:p>
            <a:pPr marL="556895" marR="46355">
              <a:lnSpc>
                <a:spcPct val="153100"/>
              </a:lnSpc>
              <a:spcBef>
                <a:spcPts val="5"/>
              </a:spcBef>
            </a:pP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Project: </a:t>
            </a:r>
            <a:r>
              <a:rPr dirty="0" sz="1300" spc="5" b="1">
                <a:latin typeface="等线"/>
                <a:cs typeface="等线"/>
              </a:rPr>
              <a:t>Panamanian</a:t>
            </a:r>
            <a:r>
              <a:rPr dirty="0" sz="1300" spc="-150" b="1">
                <a:latin typeface="等线"/>
                <a:cs typeface="等线"/>
              </a:rPr>
              <a:t> </a:t>
            </a:r>
            <a:r>
              <a:rPr dirty="0" sz="1300" spc="5" b="1">
                <a:latin typeface="等线"/>
                <a:cs typeface="等线"/>
              </a:rPr>
              <a:t>Government  </a:t>
            </a:r>
            <a:r>
              <a:rPr dirty="0" sz="1300" spc="-5" b="1">
                <a:latin typeface="等线"/>
                <a:cs typeface="等线"/>
              </a:rPr>
              <a:t>Location:</a:t>
            </a:r>
            <a:r>
              <a:rPr dirty="0" sz="1300" spc="20" b="1">
                <a:latin typeface="等线"/>
                <a:cs typeface="等线"/>
              </a:rPr>
              <a:t> </a:t>
            </a:r>
            <a:r>
              <a:rPr dirty="0" sz="1300" spc="5" b="1">
                <a:latin typeface="等线"/>
                <a:cs typeface="等线"/>
              </a:rPr>
              <a:t>Panama</a:t>
            </a:r>
            <a:endParaRPr sz="1300">
              <a:latin typeface="等线"/>
              <a:cs typeface="等线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310628" y="3977640"/>
            <a:ext cx="6129655" cy="2397125"/>
            <a:chOff x="7310628" y="3977640"/>
            <a:chExt cx="6129655" cy="2397125"/>
          </a:xfrm>
        </p:grpSpPr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10628" y="6298057"/>
              <a:ext cx="97027" cy="7651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10628" y="5993892"/>
              <a:ext cx="97027" cy="7658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998708" y="5382704"/>
              <a:ext cx="2441575" cy="648970"/>
            </a:xfrm>
            <a:custGeom>
              <a:avLst/>
              <a:gdLst/>
              <a:ahLst/>
              <a:cxnLst/>
              <a:rect l="l" t="t" r="r" b="b"/>
              <a:pathLst>
                <a:path w="2441575" h="648970">
                  <a:moveTo>
                    <a:pt x="2441067" y="0"/>
                  </a:moveTo>
                  <a:lnTo>
                    <a:pt x="0" y="0"/>
                  </a:lnTo>
                  <a:lnTo>
                    <a:pt x="0" y="648906"/>
                  </a:lnTo>
                  <a:lnTo>
                    <a:pt x="2441067" y="648906"/>
                  </a:lnTo>
                  <a:lnTo>
                    <a:pt x="2441067" y="0"/>
                  </a:lnTo>
                  <a:close/>
                </a:path>
              </a:pathLst>
            </a:custGeom>
            <a:solidFill>
              <a:srgbClr val="DC09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216896" y="3977640"/>
              <a:ext cx="2970276" cy="1847088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10512932" y="6006269"/>
            <a:ext cx="2895600" cy="631825"/>
          </a:xfrm>
          <a:prstGeom prst="rect">
            <a:avLst/>
          </a:prstGeom>
        </p:spPr>
        <p:txBody>
          <a:bodyPr wrap="square" lIns="0" tIns="11683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Project: </a:t>
            </a:r>
            <a:r>
              <a:rPr dirty="0" sz="1300" spc="-5" b="1">
                <a:latin typeface="等线"/>
                <a:cs typeface="等线"/>
              </a:rPr>
              <a:t>Presidential Palace </a:t>
            </a:r>
            <a:r>
              <a:rPr dirty="0" sz="1300" b="1">
                <a:latin typeface="等线"/>
                <a:cs typeface="等线"/>
              </a:rPr>
              <a:t>of</a:t>
            </a:r>
            <a:r>
              <a:rPr dirty="0" sz="1300" spc="30" b="1">
                <a:latin typeface="等线"/>
                <a:cs typeface="等线"/>
              </a:rPr>
              <a:t> </a:t>
            </a:r>
            <a:r>
              <a:rPr dirty="0" sz="1300" spc="5" b="1">
                <a:latin typeface="等线"/>
                <a:cs typeface="等线"/>
              </a:rPr>
              <a:t>Anmara</a:t>
            </a:r>
            <a:endParaRPr sz="1300">
              <a:latin typeface="等线"/>
              <a:cs typeface="等线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300" spc="-5" b="1">
                <a:latin typeface="等线"/>
                <a:cs typeface="等线"/>
              </a:rPr>
              <a:t>Location:</a:t>
            </a:r>
            <a:r>
              <a:rPr dirty="0" sz="1300" spc="25" b="1">
                <a:latin typeface="等线"/>
                <a:cs typeface="等线"/>
              </a:rPr>
              <a:t> </a:t>
            </a:r>
            <a:r>
              <a:rPr dirty="0" sz="1300" spc="5" b="1">
                <a:latin typeface="等线"/>
                <a:cs typeface="等线"/>
              </a:rPr>
              <a:t>Anmara</a:t>
            </a:r>
            <a:endParaRPr sz="1300">
              <a:latin typeface="等线"/>
              <a:cs typeface="等线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0375392" y="643166"/>
            <a:ext cx="3064510" cy="5986145"/>
            <a:chOff x="10375392" y="643166"/>
            <a:chExt cx="3064510" cy="5986145"/>
          </a:xfrm>
        </p:grpSpPr>
        <p:sp>
          <p:nvSpPr>
            <p:cNvPr id="22" name="object 22"/>
            <p:cNvSpPr/>
            <p:nvPr/>
          </p:nvSpPr>
          <p:spPr>
            <a:xfrm>
              <a:off x="10375392" y="6248399"/>
              <a:ext cx="99060" cy="380365"/>
            </a:xfrm>
            <a:custGeom>
              <a:avLst/>
              <a:gdLst/>
              <a:ahLst/>
              <a:cxnLst/>
              <a:rect l="l" t="t" r="r" b="b"/>
              <a:pathLst>
                <a:path w="99059" h="380365">
                  <a:moveTo>
                    <a:pt x="98552" y="311200"/>
                  </a:moveTo>
                  <a:lnTo>
                    <a:pt x="94742" y="305435"/>
                  </a:lnTo>
                  <a:lnTo>
                    <a:pt x="5842" y="305435"/>
                  </a:lnTo>
                  <a:lnTo>
                    <a:pt x="0" y="311200"/>
                  </a:lnTo>
                  <a:lnTo>
                    <a:pt x="0" y="374599"/>
                  </a:lnTo>
                  <a:lnTo>
                    <a:pt x="5842" y="380365"/>
                  </a:lnTo>
                  <a:lnTo>
                    <a:pt x="94742" y="380365"/>
                  </a:lnTo>
                  <a:lnTo>
                    <a:pt x="98552" y="374599"/>
                  </a:lnTo>
                  <a:lnTo>
                    <a:pt x="98552" y="311200"/>
                  </a:lnTo>
                  <a:close/>
                </a:path>
                <a:path w="99059" h="380365">
                  <a:moveTo>
                    <a:pt x="98552" y="5715"/>
                  </a:moveTo>
                  <a:lnTo>
                    <a:pt x="94742" y="0"/>
                  </a:lnTo>
                  <a:lnTo>
                    <a:pt x="5842" y="0"/>
                  </a:lnTo>
                  <a:lnTo>
                    <a:pt x="0" y="5715"/>
                  </a:lnTo>
                  <a:lnTo>
                    <a:pt x="0" y="71081"/>
                  </a:lnTo>
                  <a:lnTo>
                    <a:pt x="5842" y="74917"/>
                  </a:lnTo>
                  <a:lnTo>
                    <a:pt x="94742" y="74917"/>
                  </a:lnTo>
                  <a:lnTo>
                    <a:pt x="98552" y="71081"/>
                  </a:lnTo>
                  <a:lnTo>
                    <a:pt x="98552" y="5715"/>
                  </a:lnTo>
                  <a:close/>
                </a:path>
              </a:pathLst>
            </a:custGeom>
            <a:solidFill>
              <a:srgbClr val="DA0A0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0942320" y="643166"/>
              <a:ext cx="2497455" cy="731520"/>
            </a:xfrm>
            <a:custGeom>
              <a:avLst/>
              <a:gdLst/>
              <a:ahLst/>
              <a:cxnLst/>
              <a:rect l="l" t="t" r="r" b="b"/>
              <a:pathLst>
                <a:path w="2497455" h="731519">
                  <a:moveTo>
                    <a:pt x="2497201" y="0"/>
                  </a:moveTo>
                  <a:lnTo>
                    <a:pt x="0" y="0"/>
                  </a:lnTo>
                  <a:lnTo>
                    <a:pt x="0" y="731354"/>
                  </a:lnTo>
                  <a:lnTo>
                    <a:pt x="2497201" y="731354"/>
                  </a:lnTo>
                  <a:lnTo>
                    <a:pt x="2497201" y="0"/>
                  </a:lnTo>
                  <a:close/>
                </a:path>
              </a:pathLst>
            </a:custGeom>
            <a:solidFill>
              <a:srgbClr val="DA051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 txBox="1"/>
          <p:nvPr/>
        </p:nvSpPr>
        <p:spPr>
          <a:xfrm>
            <a:off x="10942319" y="643166"/>
            <a:ext cx="2497455" cy="553720"/>
          </a:xfrm>
          <a:prstGeom prst="rect">
            <a:avLst/>
          </a:prstGeom>
          <a:solidFill>
            <a:srgbClr val="DA0513"/>
          </a:solidFill>
        </p:spPr>
        <p:txBody>
          <a:bodyPr wrap="square" lIns="0" tIns="42545" rIns="0" bIns="0" rtlCol="0" vert="horz">
            <a:spAutoFit/>
          </a:bodyPr>
          <a:lstStyle/>
          <a:p>
            <a:pPr marL="194945">
              <a:lnSpc>
                <a:spcPct val="100000"/>
              </a:lnSpc>
              <a:spcBef>
                <a:spcPts val="335"/>
              </a:spcBef>
            </a:pPr>
            <a:r>
              <a:rPr dirty="0" sz="2350" spc="20" b="1">
                <a:solidFill>
                  <a:srgbClr val="FFFFFF"/>
                </a:solidFill>
                <a:latin typeface="等线"/>
                <a:cs typeface="等线"/>
              </a:rPr>
              <a:t>Classic</a:t>
            </a:r>
            <a:r>
              <a:rPr dirty="0" sz="2350" spc="-15" b="1">
                <a:solidFill>
                  <a:srgbClr val="FFFFFF"/>
                </a:solidFill>
                <a:latin typeface="等线"/>
                <a:cs typeface="等线"/>
              </a:rPr>
              <a:t> </a:t>
            </a:r>
            <a:r>
              <a:rPr dirty="0" sz="2350" spc="20" b="1">
                <a:solidFill>
                  <a:srgbClr val="FFFFFF"/>
                </a:solidFill>
                <a:latin typeface="等线"/>
                <a:cs typeface="等线"/>
              </a:rPr>
              <a:t>Projects</a:t>
            </a:r>
            <a:endParaRPr sz="2350">
              <a:latin typeface="等线"/>
              <a:cs typeface="等线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1350752" y="1196403"/>
            <a:ext cx="1668780" cy="313690"/>
          </a:xfrm>
          <a:custGeom>
            <a:avLst/>
            <a:gdLst/>
            <a:ahLst/>
            <a:cxnLst/>
            <a:rect l="l" t="t" r="r" b="b"/>
            <a:pathLst>
              <a:path w="1668780" h="313690">
                <a:moveTo>
                  <a:pt x="1668271" y="0"/>
                </a:moveTo>
                <a:lnTo>
                  <a:pt x="0" y="0"/>
                </a:lnTo>
                <a:lnTo>
                  <a:pt x="0" y="313626"/>
                </a:lnTo>
                <a:lnTo>
                  <a:pt x="1668271" y="313626"/>
                </a:lnTo>
                <a:lnTo>
                  <a:pt x="1668271" y="0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40155" cy="755903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870329" y="4807154"/>
            <a:ext cx="3187065" cy="18510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53200"/>
              </a:lnSpc>
              <a:spcBef>
                <a:spcPts val="100"/>
              </a:spcBef>
            </a:pP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Project</a:t>
            </a:r>
            <a:r>
              <a:rPr dirty="0" sz="1300" spc="-5" b="1">
                <a:latin typeface="等线"/>
                <a:cs typeface="等线"/>
              </a:rPr>
              <a:t>: Danga Bay, </a:t>
            </a:r>
            <a:r>
              <a:rPr dirty="0" sz="1300" b="1">
                <a:latin typeface="等线"/>
                <a:cs typeface="等线"/>
              </a:rPr>
              <a:t>Johor </a:t>
            </a:r>
            <a:r>
              <a:rPr dirty="0" sz="1300" spc="-5" b="1">
                <a:latin typeface="等线"/>
                <a:cs typeface="等线"/>
              </a:rPr>
              <a:t>Bahru, </a:t>
            </a:r>
            <a:r>
              <a:rPr dirty="0" sz="1300" spc="5" b="1">
                <a:latin typeface="等线"/>
                <a:cs typeface="等线"/>
              </a:rPr>
              <a:t>Malaysia  Location: </a:t>
            </a:r>
            <a:r>
              <a:rPr dirty="0" sz="1300" b="1">
                <a:latin typeface="等线"/>
                <a:cs typeface="等线"/>
              </a:rPr>
              <a:t>Johor </a:t>
            </a:r>
            <a:r>
              <a:rPr dirty="0" sz="1300" spc="-5" b="1">
                <a:latin typeface="等线"/>
                <a:cs typeface="等线"/>
              </a:rPr>
              <a:t>Bahru City, Malaysia  Units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:</a:t>
            </a:r>
            <a:r>
              <a:rPr dirty="0" sz="1300" spc="25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52</a:t>
            </a:r>
            <a:endParaRPr sz="1300">
              <a:latin typeface="等线"/>
              <a:cs typeface="等线"/>
            </a:endParaRPr>
          </a:p>
          <a:p>
            <a:pPr marL="12700" marR="622300">
              <a:lnSpc>
                <a:spcPct val="153800"/>
              </a:lnSpc>
            </a:pP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S700P,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1050KG,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2.5M/S,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33/33/33  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S700P,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1050KG,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2M/S, 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31/31/31  S700L, 2000KG,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1M/S,</a:t>
            </a:r>
            <a:r>
              <a:rPr dirty="0" sz="1300" spc="114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2/2/2</a:t>
            </a:r>
            <a:endParaRPr sz="1300">
              <a:latin typeface="等线"/>
              <a:cs typeface="等线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22120" y="5667628"/>
            <a:ext cx="121285" cy="74930"/>
          </a:xfrm>
          <a:custGeom>
            <a:avLst/>
            <a:gdLst/>
            <a:ahLst/>
            <a:cxnLst/>
            <a:rect l="l" t="t" r="r" b="b"/>
            <a:pathLst>
              <a:path w="121285" h="74929">
                <a:moveTo>
                  <a:pt x="115443" y="0"/>
                </a:moveTo>
                <a:lnTo>
                  <a:pt x="5715" y="0"/>
                </a:lnTo>
                <a:lnTo>
                  <a:pt x="0" y="5714"/>
                </a:lnTo>
                <a:lnTo>
                  <a:pt x="0" y="68960"/>
                </a:lnTo>
                <a:lnTo>
                  <a:pt x="5715" y="74675"/>
                </a:lnTo>
                <a:lnTo>
                  <a:pt x="115443" y="74675"/>
                </a:lnTo>
                <a:lnTo>
                  <a:pt x="121285" y="68960"/>
                </a:lnTo>
                <a:lnTo>
                  <a:pt x="121285" y="5714"/>
                </a:lnTo>
                <a:lnTo>
                  <a:pt x="115443" y="0"/>
                </a:lnTo>
                <a:close/>
              </a:path>
            </a:pathLst>
          </a:custGeom>
          <a:solidFill>
            <a:srgbClr val="DA0A0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22120" y="5353558"/>
            <a:ext cx="121285" cy="7658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22120" y="5049011"/>
            <a:ext cx="121285" cy="76581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2774168" y="2569502"/>
            <a:ext cx="666115" cy="829310"/>
          </a:xfrm>
          <a:custGeom>
            <a:avLst/>
            <a:gdLst/>
            <a:ahLst/>
            <a:cxnLst/>
            <a:rect l="l" t="t" r="r" b="b"/>
            <a:pathLst>
              <a:path w="666115" h="829310">
                <a:moveTo>
                  <a:pt x="665822" y="0"/>
                </a:moveTo>
                <a:lnTo>
                  <a:pt x="0" y="0"/>
                </a:lnTo>
                <a:lnTo>
                  <a:pt x="0" y="828890"/>
                </a:lnTo>
                <a:lnTo>
                  <a:pt x="665822" y="828890"/>
                </a:lnTo>
                <a:lnTo>
                  <a:pt x="665822" y="0"/>
                </a:lnTo>
                <a:close/>
              </a:path>
            </a:pathLst>
          </a:custGeom>
          <a:solidFill>
            <a:srgbClr val="DC091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" name="object 8"/>
          <p:cNvGrpSpPr/>
          <p:nvPr/>
        </p:nvGrpSpPr>
        <p:grpSpPr>
          <a:xfrm>
            <a:off x="9781793" y="4631435"/>
            <a:ext cx="3215005" cy="1958339"/>
            <a:chOff x="9781793" y="4631435"/>
            <a:chExt cx="3215005" cy="1958339"/>
          </a:xfrm>
        </p:grpSpPr>
        <p:sp>
          <p:nvSpPr>
            <p:cNvPr id="9" name="object 9"/>
            <p:cNvSpPr/>
            <p:nvPr/>
          </p:nvSpPr>
          <p:spPr>
            <a:xfrm>
              <a:off x="9781793" y="5616511"/>
              <a:ext cx="1334135" cy="973455"/>
            </a:xfrm>
            <a:custGeom>
              <a:avLst/>
              <a:gdLst/>
              <a:ahLst/>
              <a:cxnLst/>
              <a:rect l="l" t="t" r="r" b="b"/>
              <a:pathLst>
                <a:path w="1334134" h="973454">
                  <a:moveTo>
                    <a:pt x="1333753" y="0"/>
                  </a:moveTo>
                  <a:lnTo>
                    <a:pt x="0" y="0"/>
                  </a:lnTo>
                  <a:lnTo>
                    <a:pt x="0" y="973099"/>
                  </a:lnTo>
                  <a:lnTo>
                    <a:pt x="1333753" y="973099"/>
                  </a:lnTo>
                  <a:lnTo>
                    <a:pt x="1333753" y="0"/>
                  </a:lnTo>
                  <a:close/>
                </a:path>
              </a:pathLst>
            </a:custGeom>
            <a:solidFill>
              <a:srgbClr val="DC09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008107" y="4631435"/>
              <a:ext cx="2988563" cy="1741932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-1523" y="0"/>
            <a:ext cx="304800" cy="859155"/>
          </a:xfrm>
          <a:custGeom>
            <a:avLst/>
            <a:gdLst/>
            <a:ahLst/>
            <a:cxnLst/>
            <a:rect l="l" t="t" r="r" b="b"/>
            <a:pathLst>
              <a:path w="304800" h="859155">
                <a:moveTo>
                  <a:pt x="304482" y="0"/>
                </a:moveTo>
                <a:lnTo>
                  <a:pt x="0" y="0"/>
                </a:lnTo>
                <a:lnTo>
                  <a:pt x="0" y="858901"/>
                </a:lnTo>
                <a:lnTo>
                  <a:pt x="304482" y="858901"/>
                </a:lnTo>
                <a:lnTo>
                  <a:pt x="304482" y="0"/>
                </a:lnTo>
                <a:close/>
              </a:path>
            </a:pathLst>
          </a:custGeom>
          <a:solidFill>
            <a:srgbClr val="DC091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2" name="object 12"/>
          <p:cNvGrpSpPr/>
          <p:nvPr/>
        </p:nvGrpSpPr>
        <p:grpSpPr>
          <a:xfrm>
            <a:off x="425195" y="188975"/>
            <a:ext cx="10045065" cy="6655434"/>
            <a:chOff x="425195" y="188975"/>
            <a:chExt cx="10045065" cy="6655434"/>
          </a:xfrm>
        </p:grpSpPr>
        <p:sp>
          <p:nvSpPr>
            <p:cNvPr id="13" name="object 13"/>
            <p:cNvSpPr/>
            <p:nvPr/>
          </p:nvSpPr>
          <p:spPr>
            <a:xfrm>
              <a:off x="4664963" y="3779507"/>
              <a:ext cx="1334135" cy="971550"/>
            </a:xfrm>
            <a:custGeom>
              <a:avLst/>
              <a:gdLst/>
              <a:ahLst/>
              <a:cxnLst/>
              <a:rect l="l" t="t" r="r" b="b"/>
              <a:pathLst>
                <a:path w="1334135" h="971550">
                  <a:moveTo>
                    <a:pt x="1333753" y="0"/>
                  </a:moveTo>
                  <a:lnTo>
                    <a:pt x="0" y="0"/>
                  </a:lnTo>
                  <a:lnTo>
                    <a:pt x="0" y="971181"/>
                  </a:lnTo>
                  <a:lnTo>
                    <a:pt x="1333753" y="971181"/>
                  </a:lnTo>
                  <a:lnTo>
                    <a:pt x="1333753" y="0"/>
                  </a:lnTo>
                  <a:close/>
                </a:path>
              </a:pathLst>
            </a:custGeom>
            <a:solidFill>
              <a:srgbClr val="DC09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33999" y="4396740"/>
              <a:ext cx="4044696" cy="244754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5" y="188975"/>
              <a:ext cx="6949440" cy="367284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18119" y="1926336"/>
              <a:ext cx="74295" cy="762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18119" y="2231136"/>
              <a:ext cx="74295" cy="762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18119" y="2540508"/>
              <a:ext cx="74295" cy="7772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92539" y="618743"/>
              <a:ext cx="1577340" cy="550164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7943215" y="1680412"/>
            <a:ext cx="2752090" cy="12642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54300"/>
              </a:lnSpc>
              <a:spcBef>
                <a:spcPts val="95"/>
              </a:spcBef>
            </a:pP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Project: </a:t>
            </a:r>
            <a:r>
              <a:rPr dirty="0" sz="1300" spc="-5" b="1">
                <a:latin typeface="等线"/>
                <a:cs typeface="等线"/>
              </a:rPr>
              <a:t>Country </a:t>
            </a:r>
            <a:r>
              <a:rPr dirty="0" sz="1300" spc="10" b="1">
                <a:latin typeface="等线"/>
                <a:cs typeface="等线"/>
              </a:rPr>
              <a:t>Garden </a:t>
            </a:r>
            <a:r>
              <a:rPr dirty="0" sz="1300" spc="-5" b="1">
                <a:latin typeface="等线"/>
                <a:cs typeface="等线"/>
              </a:rPr>
              <a:t>Forest </a:t>
            </a:r>
            <a:r>
              <a:rPr dirty="0" sz="1300" spc="5" b="1">
                <a:latin typeface="等线"/>
                <a:cs typeface="等线"/>
              </a:rPr>
              <a:t>City  </a:t>
            </a:r>
            <a:r>
              <a:rPr dirty="0" sz="1300" spc="-5" b="1">
                <a:latin typeface="等线"/>
                <a:cs typeface="等线"/>
              </a:rPr>
              <a:t>Location: </a:t>
            </a:r>
            <a:r>
              <a:rPr dirty="0" sz="1300" spc="5" b="1">
                <a:latin typeface="等线"/>
                <a:cs typeface="等线"/>
              </a:rPr>
              <a:t>Johor </a:t>
            </a:r>
            <a:r>
              <a:rPr dirty="0" sz="1300" b="1">
                <a:latin typeface="等线"/>
                <a:cs typeface="等线"/>
              </a:rPr>
              <a:t>Bahru </a:t>
            </a:r>
            <a:r>
              <a:rPr dirty="0" sz="1300" spc="5" b="1">
                <a:latin typeface="等线"/>
                <a:cs typeface="等线"/>
              </a:rPr>
              <a:t>City, </a:t>
            </a:r>
            <a:r>
              <a:rPr dirty="0" sz="1300" b="1">
                <a:latin typeface="等线"/>
                <a:cs typeface="等线"/>
              </a:rPr>
              <a:t>Malaysia  </a:t>
            </a:r>
            <a:r>
              <a:rPr dirty="0" sz="1300" spc="5" b="1">
                <a:latin typeface="等线"/>
                <a:cs typeface="等线"/>
              </a:rPr>
              <a:t>Units </a:t>
            </a:r>
            <a:r>
              <a:rPr dirty="0" sz="1300" b="1">
                <a:latin typeface="等线"/>
                <a:cs typeface="等线"/>
              </a:rPr>
              <a:t>:</a:t>
            </a:r>
            <a:r>
              <a:rPr dirty="0" sz="1300" spc="-20" b="1">
                <a:latin typeface="等线"/>
                <a:cs typeface="等线"/>
              </a:rPr>
              <a:t> </a:t>
            </a:r>
            <a:r>
              <a:rPr dirty="0" sz="1300" spc="-5" b="1">
                <a:latin typeface="等线"/>
                <a:cs typeface="等线"/>
              </a:rPr>
              <a:t>20</a:t>
            </a:r>
            <a:endParaRPr sz="1300">
              <a:latin typeface="等线"/>
              <a:cs typeface="等线"/>
            </a:endParaRPr>
          </a:p>
          <a:p>
            <a:pPr marL="12700">
              <a:lnSpc>
                <a:spcPct val="100000"/>
              </a:lnSpc>
              <a:spcBef>
                <a:spcPts val="969"/>
              </a:spcBef>
            </a:pPr>
            <a:r>
              <a:rPr dirty="0" sz="1300" spc="-5" b="1">
                <a:latin typeface="等线"/>
                <a:cs typeface="等线"/>
              </a:rPr>
              <a:t>S700L, 1600KG, </a:t>
            </a:r>
            <a:r>
              <a:rPr dirty="0" sz="1300" spc="5" b="1">
                <a:latin typeface="等线"/>
                <a:cs typeface="等线"/>
              </a:rPr>
              <a:t>1M/S,</a:t>
            </a:r>
            <a:r>
              <a:rPr dirty="0" sz="1300" spc="85" b="1">
                <a:latin typeface="等线"/>
                <a:cs typeface="等线"/>
              </a:rPr>
              <a:t> </a:t>
            </a:r>
            <a:r>
              <a:rPr dirty="0" sz="1300" spc="-5" b="1">
                <a:latin typeface="等线"/>
                <a:cs typeface="等线"/>
              </a:rPr>
              <a:t>3/3/3</a:t>
            </a:r>
            <a:endParaRPr sz="1300">
              <a:latin typeface="等线"/>
              <a:cs typeface="等线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0942319" y="643166"/>
            <a:ext cx="2497455" cy="731520"/>
          </a:xfrm>
          <a:custGeom>
            <a:avLst/>
            <a:gdLst/>
            <a:ahLst/>
            <a:cxnLst/>
            <a:rect l="l" t="t" r="r" b="b"/>
            <a:pathLst>
              <a:path w="2497455" h="731519">
                <a:moveTo>
                  <a:pt x="2497201" y="0"/>
                </a:moveTo>
                <a:lnTo>
                  <a:pt x="0" y="0"/>
                </a:lnTo>
                <a:lnTo>
                  <a:pt x="0" y="731354"/>
                </a:lnTo>
                <a:lnTo>
                  <a:pt x="2497201" y="731354"/>
                </a:lnTo>
                <a:lnTo>
                  <a:pt x="2497201" y="0"/>
                </a:lnTo>
                <a:close/>
              </a:path>
            </a:pathLst>
          </a:custGeom>
          <a:solidFill>
            <a:srgbClr val="DA05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10942319" y="643166"/>
            <a:ext cx="2497455" cy="553720"/>
          </a:xfrm>
          <a:prstGeom prst="rect">
            <a:avLst/>
          </a:prstGeom>
          <a:solidFill>
            <a:srgbClr val="DA0513"/>
          </a:solidFill>
        </p:spPr>
        <p:txBody>
          <a:bodyPr wrap="square" lIns="0" tIns="42545" rIns="0" bIns="0" rtlCol="0" vert="horz">
            <a:spAutoFit/>
          </a:bodyPr>
          <a:lstStyle/>
          <a:p>
            <a:pPr marL="194945">
              <a:lnSpc>
                <a:spcPct val="100000"/>
              </a:lnSpc>
              <a:spcBef>
                <a:spcPts val="335"/>
              </a:spcBef>
            </a:pPr>
            <a:r>
              <a:rPr dirty="0" sz="2350" spc="20" b="1">
                <a:solidFill>
                  <a:srgbClr val="FFFFFF"/>
                </a:solidFill>
                <a:latin typeface="等线"/>
                <a:cs typeface="等线"/>
              </a:rPr>
              <a:t>Classic</a:t>
            </a:r>
            <a:r>
              <a:rPr dirty="0" sz="2350" spc="-15" b="1">
                <a:solidFill>
                  <a:srgbClr val="FFFFFF"/>
                </a:solidFill>
                <a:latin typeface="等线"/>
                <a:cs typeface="等线"/>
              </a:rPr>
              <a:t> </a:t>
            </a:r>
            <a:r>
              <a:rPr dirty="0" sz="2350" spc="20" b="1">
                <a:solidFill>
                  <a:srgbClr val="FFFFFF"/>
                </a:solidFill>
                <a:latin typeface="等线"/>
                <a:cs typeface="等线"/>
              </a:rPr>
              <a:t>Projects</a:t>
            </a:r>
            <a:endParaRPr sz="2350">
              <a:latin typeface="等线"/>
              <a:cs typeface="等线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1350752" y="1196403"/>
            <a:ext cx="1668780" cy="313690"/>
          </a:xfrm>
          <a:custGeom>
            <a:avLst/>
            <a:gdLst/>
            <a:ahLst/>
            <a:cxnLst/>
            <a:rect l="l" t="t" r="r" b="b"/>
            <a:pathLst>
              <a:path w="1668780" h="313690">
                <a:moveTo>
                  <a:pt x="1668271" y="0"/>
                </a:moveTo>
                <a:lnTo>
                  <a:pt x="0" y="0"/>
                </a:lnTo>
                <a:lnTo>
                  <a:pt x="0" y="313626"/>
                </a:lnTo>
                <a:lnTo>
                  <a:pt x="1668271" y="313626"/>
                </a:lnTo>
                <a:lnTo>
                  <a:pt x="1668271" y="0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9315450" y="641985"/>
            <a:ext cx="1141095" cy="3606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Complex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40155" cy="755903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082410" y="491489"/>
            <a:ext cx="2646045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53800"/>
              </a:lnSpc>
              <a:spcBef>
                <a:spcPts val="95"/>
              </a:spcBef>
            </a:pP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Project:: Hangzhou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Century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Center  </a:t>
            </a:r>
            <a:r>
              <a:rPr dirty="0" sz="1300" spc="-5" b="1">
                <a:latin typeface="等线"/>
                <a:cs typeface="等线"/>
              </a:rPr>
              <a:t>Location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: Hangzhou,</a:t>
            </a:r>
            <a:r>
              <a:rPr dirty="0" sz="1300" spc="80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China</a:t>
            </a:r>
            <a:endParaRPr sz="1300">
              <a:latin typeface="等线"/>
              <a:cs typeface="等线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48171" y="1043050"/>
            <a:ext cx="92710" cy="7492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48171" y="737615"/>
            <a:ext cx="92710" cy="7683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337563" y="5890102"/>
            <a:ext cx="1891664" cy="928369"/>
          </a:xfrm>
          <a:prstGeom prst="rect">
            <a:avLst/>
          </a:prstGeom>
        </p:spPr>
        <p:txBody>
          <a:bodyPr wrap="square" lIns="0" tIns="1047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Project：</a:t>
            </a:r>
            <a:r>
              <a:rPr dirty="0" sz="1500" spc="5" b="1">
                <a:solidFill>
                  <a:srgbClr val="0D0D0D"/>
                </a:solidFill>
                <a:latin typeface="等线"/>
                <a:cs typeface="等线"/>
              </a:rPr>
              <a:t>калина</a:t>
            </a:r>
            <a:r>
              <a:rPr dirty="0" sz="1500" spc="-55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500" spc="10" b="1">
                <a:solidFill>
                  <a:srgbClr val="0D0D0D"/>
                </a:solidFill>
                <a:latin typeface="等线"/>
                <a:cs typeface="等线"/>
              </a:rPr>
              <a:t>молл</a:t>
            </a:r>
            <a:endParaRPr sz="1500">
              <a:latin typeface="等线"/>
              <a:cs typeface="等线"/>
            </a:endParaRPr>
          </a:p>
          <a:p>
            <a:pPr marL="12700" marR="715645">
              <a:lnSpc>
                <a:spcPts val="2380"/>
              </a:lnSpc>
            </a:pPr>
            <a:r>
              <a:rPr dirty="0" sz="1300" b="1">
                <a:latin typeface="等线"/>
                <a:cs typeface="等线"/>
              </a:rPr>
              <a:t>Loc</a:t>
            </a:r>
            <a:r>
              <a:rPr dirty="0" sz="1300" spc="-10" b="1">
                <a:latin typeface="等线"/>
                <a:cs typeface="等线"/>
              </a:rPr>
              <a:t>a</a:t>
            </a:r>
            <a:r>
              <a:rPr dirty="0" sz="1300" spc="-5" b="1">
                <a:latin typeface="等线"/>
                <a:cs typeface="等线"/>
              </a:rPr>
              <a:t>tio</a:t>
            </a:r>
            <a:r>
              <a:rPr dirty="0" sz="1300" spc="-10" b="1">
                <a:latin typeface="等线"/>
                <a:cs typeface="等线"/>
              </a:rPr>
              <a:t>n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:R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u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ss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ia  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Units:</a:t>
            </a:r>
            <a:r>
              <a:rPr dirty="0" sz="1300" spc="30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23</a:t>
            </a:r>
            <a:endParaRPr sz="1300">
              <a:latin typeface="等线"/>
              <a:cs typeface="等线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03960" y="6706234"/>
            <a:ext cx="92709" cy="7660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03960" y="6394043"/>
            <a:ext cx="92709" cy="7660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03960" y="6091427"/>
            <a:ext cx="92709" cy="74675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8481821" y="1479730"/>
            <a:ext cx="2902585" cy="1910714"/>
          </a:xfrm>
          <a:prstGeom prst="rect">
            <a:avLst/>
          </a:prstGeom>
        </p:spPr>
        <p:txBody>
          <a:bodyPr wrap="square" lIns="0" tIns="863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Project：Dubai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Silicon</a:t>
            </a:r>
            <a:r>
              <a:rPr dirty="0" sz="1300" spc="20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Park</a:t>
            </a:r>
            <a:endParaRPr sz="1300">
              <a:latin typeface="等线"/>
              <a:cs typeface="等线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dirty="0" sz="1300" spc="-5" b="1">
                <a:latin typeface="等线"/>
                <a:cs typeface="等线"/>
              </a:rPr>
              <a:t>Location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: Dubai,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United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Arab</a:t>
            </a:r>
            <a:r>
              <a:rPr dirty="0" sz="1300" spc="60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Emirates</a:t>
            </a:r>
            <a:endParaRPr sz="1300">
              <a:latin typeface="等线"/>
              <a:cs typeface="等线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Units:</a:t>
            </a:r>
            <a:r>
              <a:rPr dirty="0" sz="1300" spc="35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92</a:t>
            </a:r>
            <a:endParaRPr sz="1300">
              <a:latin typeface="等线"/>
              <a:cs typeface="等线"/>
            </a:endParaRPr>
          </a:p>
          <a:p>
            <a:pPr marL="12700" marR="118110">
              <a:lnSpc>
                <a:spcPct val="101499"/>
              </a:lnSpc>
              <a:spcBef>
                <a:spcPts val="244"/>
              </a:spcBef>
            </a:pP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S700L, 1600KG,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1M/S,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5/5/5 </a:t>
            </a:r>
            <a:r>
              <a:rPr dirty="0" sz="1300" spc="15" b="1">
                <a:solidFill>
                  <a:srgbClr val="0D0D0D"/>
                </a:solidFill>
                <a:latin typeface="等线"/>
                <a:cs typeface="等线"/>
              </a:rPr>
              <a:t>&amp;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6/6/6  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S700L, 1275KG,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1M/S,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4/4/4 </a:t>
            </a:r>
            <a:r>
              <a:rPr dirty="0" sz="1300" spc="15" b="1">
                <a:solidFill>
                  <a:srgbClr val="0D0D0D"/>
                </a:solidFill>
                <a:latin typeface="等线"/>
                <a:cs typeface="等线"/>
              </a:rPr>
              <a:t>&amp;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3/3/3  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S700L, 2000KG,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1M/S,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2/2/2  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S700F(MRL),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2500KG,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1M/S,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2/2/2  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S900E,</a:t>
            </a:r>
            <a:r>
              <a:rPr dirty="0" sz="1300" spc="10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1000MM-30-7150MM</a:t>
            </a:r>
            <a:endParaRPr sz="1300">
              <a:latin typeface="等线"/>
              <a:cs typeface="等线"/>
            </a:endParaRPr>
          </a:p>
        </p:txBody>
      </p: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346947" y="1661160"/>
            <a:ext cx="94106" cy="7772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346947" y="1965960"/>
            <a:ext cx="94106" cy="7772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346947" y="2276855"/>
            <a:ext cx="94106" cy="76200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192023" y="518159"/>
            <a:ext cx="13248005" cy="6560820"/>
            <a:chOff x="192023" y="518159"/>
            <a:chExt cx="13248005" cy="6560820"/>
          </a:xfrm>
        </p:grpSpPr>
        <p:sp>
          <p:nvSpPr>
            <p:cNvPr id="15" name="object 15"/>
            <p:cNvSpPr/>
            <p:nvPr/>
          </p:nvSpPr>
          <p:spPr>
            <a:xfrm>
              <a:off x="5213603" y="2537459"/>
              <a:ext cx="923925" cy="1395730"/>
            </a:xfrm>
            <a:custGeom>
              <a:avLst/>
              <a:gdLst/>
              <a:ahLst/>
              <a:cxnLst/>
              <a:rect l="l" t="t" r="r" b="b"/>
              <a:pathLst>
                <a:path w="923925" h="1395729">
                  <a:moveTo>
                    <a:pt x="923378" y="0"/>
                  </a:moveTo>
                  <a:lnTo>
                    <a:pt x="0" y="0"/>
                  </a:lnTo>
                  <a:lnTo>
                    <a:pt x="0" y="1395349"/>
                  </a:lnTo>
                  <a:lnTo>
                    <a:pt x="923378" y="1395349"/>
                  </a:lnTo>
                  <a:lnTo>
                    <a:pt x="923378" y="0"/>
                  </a:lnTo>
                  <a:close/>
                </a:path>
              </a:pathLst>
            </a:custGeom>
            <a:solidFill>
              <a:srgbClr val="DC09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916168" y="3438143"/>
              <a:ext cx="7109459" cy="364083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90372" y="3589020"/>
              <a:ext cx="340995" cy="1393190"/>
            </a:xfrm>
            <a:custGeom>
              <a:avLst/>
              <a:gdLst/>
              <a:ahLst/>
              <a:cxnLst/>
              <a:rect l="l" t="t" r="r" b="b"/>
              <a:pathLst>
                <a:path w="340994" h="1393189">
                  <a:moveTo>
                    <a:pt x="340741" y="0"/>
                  </a:moveTo>
                  <a:lnTo>
                    <a:pt x="0" y="0"/>
                  </a:lnTo>
                  <a:lnTo>
                    <a:pt x="0" y="1392808"/>
                  </a:lnTo>
                  <a:lnTo>
                    <a:pt x="340741" y="1392808"/>
                  </a:lnTo>
                  <a:lnTo>
                    <a:pt x="340741" y="0"/>
                  </a:lnTo>
                  <a:close/>
                </a:path>
              </a:pathLst>
            </a:custGeom>
            <a:solidFill>
              <a:srgbClr val="DC09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79704" y="3973068"/>
              <a:ext cx="3240023" cy="182422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92023" y="518159"/>
              <a:ext cx="5586984" cy="314401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942319" y="643166"/>
              <a:ext cx="2497455" cy="731520"/>
            </a:xfrm>
            <a:custGeom>
              <a:avLst/>
              <a:gdLst/>
              <a:ahLst/>
              <a:cxnLst/>
              <a:rect l="l" t="t" r="r" b="b"/>
              <a:pathLst>
                <a:path w="2497455" h="731519">
                  <a:moveTo>
                    <a:pt x="2497201" y="0"/>
                  </a:moveTo>
                  <a:lnTo>
                    <a:pt x="0" y="0"/>
                  </a:lnTo>
                  <a:lnTo>
                    <a:pt x="0" y="731354"/>
                  </a:lnTo>
                  <a:lnTo>
                    <a:pt x="2497201" y="731354"/>
                  </a:lnTo>
                  <a:lnTo>
                    <a:pt x="2497201" y="0"/>
                  </a:lnTo>
                  <a:close/>
                </a:path>
              </a:pathLst>
            </a:custGeom>
            <a:solidFill>
              <a:srgbClr val="DA051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 txBox="1"/>
          <p:nvPr/>
        </p:nvSpPr>
        <p:spPr>
          <a:xfrm>
            <a:off x="10942319" y="643166"/>
            <a:ext cx="2497455" cy="553720"/>
          </a:xfrm>
          <a:prstGeom prst="rect">
            <a:avLst/>
          </a:prstGeom>
          <a:solidFill>
            <a:srgbClr val="DA0513"/>
          </a:solidFill>
        </p:spPr>
        <p:txBody>
          <a:bodyPr wrap="square" lIns="0" tIns="42545" rIns="0" bIns="0" rtlCol="0" vert="horz">
            <a:spAutoFit/>
          </a:bodyPr>
          <a:lstStyle/>
          <a:p>
            <a:pPr marL="194945">
              <a:lnSpc>
                <a:spcPct val="100000"/>
              </a:lnSpc>
              <a:spcBef>
                <a:spcPts val="335"/>
              </a:spcBef>
            </a:pPr>
            <a:r>
              <a:rPr dirty="0" sz="2350" spc="20" b="1">
                <a:solidFill>
                  <a:srgbClr val="FFFFFF"/>
                </a:solidFill>
                <a:latin typeface="等线"/>
                <a:cs typeface="等线"/>
              </a:rPr>
              <a:t>Classic</a:t>
            </a:r>
            <a:r>
              <a:rPr dirty="0" sz="2350" spc="-15" b="1">
                <a:solidFill>
                  <a:srgbClr val="FFFFFF"/>
                </a:solidFill>
                <a:latin typeface="等线"/>
                <a:cs typeface="等线"/>
              </a:rPr>
              <a:t> </a:t>
            </a:r>
            <a:r>
              <a:rPr dirty="0" sz="2350" spc="20" b="1">
                <a:solidFill>
                  <a:srgbClr val="FFFFFF"/>
                </a:solidFill>
                <a:latin typeface="等线"/>
                <a:cs typeface="等线"/>
              </a:rPr>
              <a:t>Projects</a:t>
            </a:r>
            <a:endParaRPr sz="2350">
              <a:latin typeface="等线"/>
              <a:cs typeface="等线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8892540" y="618743"/>
            <a:ext cx="4126865" cy="891540"/>
            <a:chOff x="8892540" y="618743"/>
            <a:chExt cx="4126865" cy="891540"/>
          </a:xfrm>
        </p:grpSpPr>
        <p:sp>
          <p:nvSpPr>
            <p:cNvPr id="23" name="object 23"/>
            <p:cNvSpPr/>
            <p:nvPr/>
          </p:nvSpPr>
          <p:spPr>
            <a:xfrm>
              <a:off x="11350752" y="1196403"/>
              <a:ext cx="1668780" cy="313690"/>
            </a:xfrm>
            <a:custGeom>
              <a:avLst/>
              <a:gdLst/>
              <a:ahLst/>
              <a:cxnLst/>
              <a:rect l="l" t="t" r="r" b="b"/>
              <a:pathLst>
                <a:path w="1668780" h="313690">
                  <a:moveTo>
                    <a:pt x="1668271" y="0"/>
                  </a:moveTo>
                  <a:lnTo>
                    <a:pt x="0" y="0"/>
                  </a:lnTo>
                  <a:lnTo>
                    <a:pt x="0" y="313626"/>
                  </a:lnTo>
                  <a:lnTo>
                    <a:pt x="1668271" y="313626"/>
                  </a:lnTo>
                  <a:lnTo>
                    <a:pt x="1668271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892540" y="618743"/>
              <a:ext cx="1577340" cy="550164"/>
            </a:xfrm>
            <a:prstGeom prst="rect">
              <a:avLst/>
            </a:prstGeom>
          </p:spPr>
        </p:pic>
      </p:grp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9315450" y="641985"/>
            <a:ext cx="1141095" cy="3606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Complex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40155" cy="755903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672076" y="556005"/>
            <a:ext cx="2840355" cy="874394"/>
          </a:xfrm>
          <a:prstGeom prst="rect">
            <a:avLst/>
          </a:prstGeom>
        </p:spPr>
        <p:txBody>
          <a:bodyPr wrap="square" lIns="0" tIns="869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Project:</a:t>
            </a:r>
            <a:r>
              <a:rPr dirty="0" sz="1300" spc="-20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Acsiopolis</a:t>
            </a:r>
            <a:endParaRPr sz="1300">
              <a:latin typeface="等线"/>
              <a:cs typeface="等线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dirty="0" sz="1300" spc="-5" b="1">
                <a:latin typeface="等线"/>
                <a:cs typeface="等线"/>
              </a:rPr>
              <a:t>Location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: Johannesburg,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South</a:t>
            </a:r>
            <a:r>
              <a:rPr dirty="0" sz="1300" spc="85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Africa</a:t>
            </a:r>
            <a:endParaRPr sz="1300">
              <a:latin typeface="等线"/>
              <a:cs typeface="等线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Units:</a:t>
            </a:r>
            <a:r>
              <a:rPr dirty="0" sz="1300" spc="-10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22</a:t>
            </a:r>
            <a:endParaRPr sz="1300">
              <a:latin typeface="等线"/>
              <a:cs typeface="等线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36947" y="1353819"/>
            <a:ext cx="94106" cy="7670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36947" y="1042797"/>
            <a:ext cx="94106" cy="7493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36947" y="737615"/>
            <a:ext cx="94106" cy="7683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482210" y="1914270"/>
            <a:ext cx="2237740" cy="6324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53100"/>
              </a:lnSpc>
              <a:spcBef>
                <a:spcPts val="95"/>
              </a:spcBef>
            </a:pP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Project:Central coast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da nang  </a:t>
            </a:r>
            <a:r>
              <a:rPr dirty="0" sz="1300" spc="-5" b="1">
                <a:latin typeface="等线"/>
                <a:cs typeface="等线"/>
              </a:rPr>
              <a:t>Location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:</a:t>
            </a:r>
            <a:r>
              <a:rPr dirty="0" sz="1300" spc="35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Vietnam</a:t>
            </a:r>
            <a:endParaRPr sz="1300">
              <a:latin typeface="等线"/>
              <a:cs typeface="等线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82210" y="2653411"/>
            <a:ext cx="684530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Units:</a:t>
            </a:r>
            <a:r>
              <a:rPr dirty="0" sz="1300" spc="-30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14</a:t>
            </a:r>
            <a:endParaRPr sz="1300">
              <a:latin typeface="等线"/>
              <a:cs typeface="等线"/>
            </a:endParaRPr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49496" y="2773172"/>
            <a:ext cx="92328" cy="7658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349496" y="2461005"/>
            <a:ext cx="92328" cy="7658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349496" y="2156460"/>
            <a:ext cx="92328" cy="76580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-1523" y="536447"/>
            <a:ext cx="4262755" cy="6661784"/>
            <a:chOff x="-1523" y="536447"/>
            <a:chExt cx="4262755" cy="6661784"/>
          </a:xfrm>
        </p:grpSpPr>
        <p:sp>
          <p:nvSpPr>
            <p:cNvPr id="13" name="object 13"/>
            <p:cNvSpPr/>
            <p:nvPr/>
          </p:nvSpPr>
          <p:spPr>
            <a:xfrm>
              <a:off x="-1524" y="3108959"/>
              <a:ext cx="3562350" cy="3787140"/>
            </a:xfrm>
            <a:custGeom>
              <a:avLst/>
              <a:gdLst/>
              <a:ahLst/>
              <a:cxnLst/>
              <a:rect l="l" t="t" r="r" b="b"/>
              <a:pathLst>
                <a:path w="3562350" h="3787140">
                  <a:moveTo>
                    <a:pt x="674458" y="2854121"/>
                  </a:moveTo>
                  <a:lnTo>
                    <a:pt x="0" y="2854121"/>
                  </a:lnTo>
                  <a:lnTo>
                    <a:pt x="0" y="3786975"/>
                  </a:lnTo>
                  <a:lnTo>
                    <a:pt x="674458" y="3786975"/>
                  </a:lnTo>
                  <a:lnTo>
                    <a:pt x="674458" y="2854121"/>
                  </a:lnTo>
                  <a:close/>
                </a:path>
                <a:path w="3562350" h="3787140">
                  <a:moveTo>
                    <a:pt x="3562058" y="0"/>
                  </a:moveTo>
                  <a:lnTo>
                    <a:pt x="2843530" y="0"/>
                  </a:lnTo>
                  <a:lnTo>
                    <a:pt x="2843530" y="1794891"/>
                  </a:lnTo>
                  <a:lnTo>
                    <a:pt x="3562058" y="1794891"/>
                  </a:lnTo>
                  <a:lnTo>
                    <a:pt x="3562058" y="0"/>
                  </a:lnTo>
                  <a:close/>
                </a:path>
              </a:pathLst>
            </a:custGeom>
            <a:solidFill>
              <a:srgbClr val="DC09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6907" y="536447"/>
              <a:ext cx="3854196" cy="285902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6907" y="4192524"/>
              <a:ext cx="2513076" cy="3005328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5519928" y="643166"/>
            <a:ext cx="7920355" cy="6446520"/>
            <a:chOff x="5519928" y="643166"/>
            <a:chExt cx="7920355" cy="6446520"/>
          </a:xfrm>
        </p:grpSpPr>
        <p:sp>
          <p:nvSpPr>
            <p:cNvPr id="17" name="object 17"/>
            <p:cNvSpPr/>
            <p:nvPr/>
          </p:nvSpPr>
          <p:spPr>
            <a:xfrm>
              <a:off x="6760337" y="3317786"/>
              <a:ext cx="1468120" cy="871855"/>
            </a:xfrm>
            <a:custGeom>
              <a:avLst/>
              <a:gdLst/>
              <a:ahLst/>
              <a:cxnLst/>
              <a:rect l="l" t="t" r="r" b="b"/>
              <a:pathLst>
                <a:path w="1468120" h="871854">
                  <a:moveTo>
                    <a:pt x="1467738" y="0"/>
                  </a:moveTo>
                  <a:lnTo>
                    <a:pt x="0" y="0"/>
                  </a:lnTo>
                  <a:lnTo>
                    <a:pt x="0" y="871562"/>
                  </a:lnTo>
                  <a:lnTo>
                    <a:pt x="1467738" y="871562"/>
                  </a:lnTo>
                  <a:lnTo>
                    <a:pt x="1467738" y="0"/>
                  </a:lnTo>
                  <a:close/>
                </a:path>
              </a:pathLst>
            </a:custGeom>
            <a:solidFill>
              <a:srgbClr val="DC09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519928" y="4081272"/>
              <a:ext cx="5012435" cy="300837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78396" y="1519427"/>
              <a:ext cx="6461759" cy="235915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674096" y="5636260"/>
              <a:ext cx="94106" cy="7670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0674096" y="5020055"/>
              <a:ext cx="94615" cy="380365"/>
            </a:xfrm>
            <a:custGeom>
              <a:avLst/>
              <a:gdLst/>
              <a:ahLst/>
              <a:cxnLst/>
              <a:rect l="l" t="t" r="r" b="b"/>
              <a:pathLst>
                <a:path w="94615" h="380364">
                  <a:moveTo>
                    <a:pt x="94107" y="310896"/>
                  </a:moveTo>
                  <a:lnTo>
                    <a:pt x="88392" y="305181"/>
                  </a:lnTo>
                  <a:lnTo>
                    <a:pt x="5715" y="305181"/>
                  </a:lnTo>
                  <a:lnTo>
                    <a:pt x="0" y="310896"/>
                  </a:lnTo>
                  <a:lnTo>
                    <a:pt x="0" y="374269"/>
                  </a:lnTo>
                  <a:lnTo>
                    <a:pt x="5715" y="380111"/>
                  </a:lnTo>
                  <a:lnTo>
                    <a:pt x="88392" y="380111"/>
                  </a:lnTo>
                  <a:lnTo>
                    <a:pt x="94107" y="374269"/>
                  </a:lnTo>
                  <a:lnTo>
                    <a:pt x="92202" y="366649"/>
                  </a:lnTo>
                  <a:lnTo>
                    <a:pt x="92202" y="316738"/>
                  </a:lnTo>
                  <a:lnTo>
                    <a:pt x="94107" y="310896"/>
                  </a:lnTo>
                  <a:close/>
                </a:path>
                <a:path w="94615" h="380364">
                  <a:moveTo>
                    <a:pt x="94107" y="5715"/>
                  </a:moveTo>
                  <a:lnTo>
                    <a:pt x="88392" y="0"/>
                  </a:lnTo>
                  <a:lnTo>
                    <a:pt x="5715" y="0"/>
                  </a:lnTo>
                  <a:lnTo>
                    <a:pt x="0" y="5715"/>
                  </a:lnTo>
                  <a:lnTo>
                    <a:pt x="0" y="69088"/>
                  </a:lnTo>
                  <a:lnTo>
                    <a:pt x="5715" y="74803"/>
                  </a:lnTo>
                  <a:lnTo>
                    <a:pt x="88392" y="74803"/>
                  </a:lnTo>
                  <a:lnTo>
                    <a:pt x="94107" y="69088"/>
                  </a:lnTo>
                  <a:lnTo>
                    <a:pt x="92202" y="61468"/>
                  </a:lnTo>
                  <a:lnTo>
                    <a:pt x="92202" y="11557"/>
                  </a:lnTo>
                  <a:lnTo>
                    <a:pt x="94107" y="5715"/>
                  </a:lnTo>
                  <a:close/>
                </a:path>
              </a:pathLst>
            </a:custGeom>
            <a:solidFill>
              <a:srgbClr val="DA0A0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10942320" y="643166"/>
              <a:ext cx="2497455" cy="731520"/>
            </a:xfrm>
            <a:custGeom>
              <a:avLst/>
              <a:gdLst/>
              <a:ahLst/>
              <a:cxnLst/>
              <a:rect l="l" t="t" r="r" b="b"/>
              <a:pathLst>
                <a:path w="2497455" h="731519">
                  <a:moveTo>
                    <a:pt x="2497201" y="0"/>
                  </a:moveTo>
                  <a:lnTo>
                    <a:pt x="0" y="0"/>
                  </a:lnTo>
                  <a:lnTo>
                    <a:pt x="0" y="731354"/>
                  </a:lnTo>
                  <a:lnTo>
                    <a:pt x="2497201" y="731354"/>
                  </a:lnTo>
                  <a:lnTo>
                    <a:pt x="2497201" y="0"/>
                  </a:lnTo>
                  <a:close/>
                </a:path>
              </a:pathLst>
            </a:custGeom>
            <a:solidFill>
              <a:srgbClr val="DA051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/>
          <p:cNvSpPr txBox="1"/>
          <p:nvPr/>
        </p:nvSpPr>
        <p:spPr>
          <a:xfrm>
            <a:off x="3223386" y="6072632"/>
            <a:ext cx="2160270" cy="96646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53200"/>
              </a:lnSpc>
              <a:spcBef>
                <a:spcPts val="95"/>
              </a:spcBef>
            </a:pP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Project</a:t>
            </a:r>
            <a:r>
              <a:rPr dirty="0" sz="1300" b="1">
                <a:latin typeface="等线"/>
                <a:cs typeface="等线"/>
              </a:rPr>
              <a:t>：Dawood </a:t>
            </a:r>
            <a:r>
              <a:rPr dirty="0" sz="1300" spc="-5" b="1">
                <a:latin typeface="等线"/>
                <a:cs typeface="等线"/>
              </a:rPr>
              <a:t>Center Pic  </a:t>
            </a:r>
            <a:r>
              <a:rPr dirty="0" sz="1300" spc="5" b="1">
                <a:latin typeface="等线"/>
                <a:cs typeface="等线"/>
              </a:rPr>
              <a:t>Location:</a:t>
            </a:r>
            <a:r>
              <a:rPr dirty="0" sz="1300" spc="-20" b="1">
                <a:latin typeface="等线"/>
                <a:cs typeface="等线"/>
              </a:rPr>
              <a:t> </a:t>
            </a:r>
            <a:r>
              <a:rPr dirty="0" sz="1300" spc="-5" b="1">
                <a:latin typeface="等线"/>
                <a:cs typeface="等线"/>
              </a:rPr>
              <a:t>Pakistan</a:t>
            </a:r>
            <a:endParaRPr sz="1300">
              <a:latin typeface="等线"/>
              <a:cs typeface="等线"/>
            </a:endParaRPr>
          </a:p>
          <a:p>
            <a:pPr marL="12700">
              <a:lnSpc>
                <a:spcPct val="100000"/>
              </a:lnSpc>
              <a:spcBef>
                <a:spcPts val="1070"/>
              </a:spcBef>
            </a:pP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Units</a:t>
            </a:r>
            <a:r>
              <a:rPr dirty="0" sz="1300" spc="-5" b="1">
                <a:latin typeface="等线"/>
                <a:cs typeface="等线"/>
              </a:rPr>
              <a:t>:</a:t>
            </a:r>
            <a:r>
              <a:rPr dirty="0" sz="1300" spc="15" b="1">
                <a:latin typeface="等线"/>
                <a:cs typeface="等线"/>
              </a:rPr>
              <a:t> </a:t>
            </a:r>
            <a:r>
              <a:rPr dirty="0" sz="1300" spc="5" b="1">
                <a:latin typeface="等线"/>
                <a:cs typeface="等线"/>
              </a:rPr>
              <a:t>12</a:t>
            </a:r>
            <a:endParaRPr sz="1300">
              <a:latin typeface="等线"/>
              <a:cs typeface="等线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089148" y="6933082"/>
            <a:ext cx="94106" cy="76682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089148" y="6618719"/>
            <a:ext cx="94106" cy="76669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089148" y="6313932"/>
            <a:ext cx="94106" cy="76669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10807954" y="4777485"/>
            <a:ext cx="2545715" cy="9779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2540">
              <a:lnSpc>
                <a:spcPct val="153100"/>
              </a:lnSpc>
              <a:spcBef>
                <a:spcPts val="95"/>
              </a:spcBef>
            </a:pP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Project</a:t>
            </a:r>
            <a:r>
              <a:rPr dirty="0" sz="1300" spc="-5" b="1">
                <a:latin typeface="等线"/>
                <a:cs typeface="等线"/>
              </a:rPr>
              <a:t>: </a:t>
            </a:r>
            <a:r>
              <a:rPr dirty="0" sz="1300" spc="5" b="1">
                <a:latin typeface="等线"/>
                <a:cs typeface="等线"/>
              </a:rPr>
              <a:t>Haitong City, Hong </a:t>
            </a:r>
            <a:r>
              <a:rPr dirty="0" sz="1300" spc="10" b="1">
                <a:latin typeface="等线"/>
                <a:cs typeface="等线"/>
              </a:rPr>
              <a:t>Kong  </a:t>
            </a:r>
            <a:r>
              <a:rPr dirty="0" sz="1300" spc="-5" b="1">
                <a:latin typeface="等线"/>
                <a:cs typeface="等线"/>
              </a:rPr>
              <a:t>Location:</a:t>
            </a:r>
            <a:r>
              <a:rPr dirty="0" sz="1300" spc="25" b="1">
                <a:latin typeface="等线"/>
                <a:cs typeface="等线"/>
              </a:rPr>
              <a:t> </a:t>
            </a:r>
            <a:r>
              <a:rPr dirty="0" sz="1300" spc="-5" b="1">
                <a:latin typeface="等线"/>
                <a:cs typeface="等线"/>
              </a:rPr>
              <a:t>Uzbekistan</a:t>
            </a:r>
            <a:endParaRPr sz="1300">
              <a:latin typeface="等线"/>
              <a:cs typeface="等线"/>
            </a:endParaRPr>
          </a:p>
          <a:p>
            <a:pPr marL="33655">
              <a:lnSpc>
                <a:spcPct val="100000"/>
              </a:lnSpc>
              <a:spcBef>
                <a:spcPts val="1165"/>
              </a:spcBef>
            </a:pP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Units</a:t>
            </a:r>
            <a:r>
              <a:rPr dirty="0" sz="1300" spc="-5" b="1">
                <a:latin typeface="等线"/>
                <a:cs typeface="等线"/>
              </a:rPr>
              <a:t>:</a:t>
            </a:r>
            <a:r>
              <a:rPr dirty="0" sz="1300" spc="15" b="1">
                <a:latin typeface="等线"/>
                <a:cs typeface="等线"/>
              </a:rPr>
              <a:t> </a:t>
            </a:r>
            <a:r>
              <a:rPr dirty="0" sz="1300" spc="10" b="1">
                <a:latin typeface="等线"/>
                <a:cs typeface="等线"/>
              </a:rPr>
              <a:t>92</a:t>
            </a:r>
            <a:endParaRPr sz="1300">
              <a:latin typeface="等线"/>
              <a:cs typeface="等线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942319" y="643166"/>
            <a:ext cx="2497455" cy="553720"/>
          </a:xfrm>
          <a:prstGeom prst="rect">
            <a:avLst/>
          </a:prstGeom>
          <a:solidFill>
            <a:srgbClr val="DA0513"/>
          </a:solidFill>
        </p:spPr>
        <p:txBody>
          <a:bodyPr wrap="square" lIns="0" tIns="42545" rIns="0" bIns="0" rtlCol="0" vert="horz">
            <a:spAutoFit/>
          </a:bodyPr>
          <a:lstStyle/>
          <a:p>
            <a:pPr marL="194945">
              <a:lnSpc>
                <a:spcPct val="100000"/>
              </a:lnSpc>
              <a:spcBef>
                <a:spcPts val="335"/>
              </a:spcBef>
            </a:pPr>
            <a:r>
              <a:rPr dirty="0" sz="2350" spc="20" b="1">
                <a:solidFill>
                  <a:srgbClr val="FFFFFF"/>
                </a:solidFill>
                <a:latin typeface="等线"/>
                <a:cs typeface="等线"/>
              </a:rPr>
              <a:t>Classic</a:t>
            </a:r>
            <a:r>
              <a:rPr dirty="0" sz="2350" spc="-15" b="1">
                <a:solidFill>
                  <a:srgbClr val="FFFFFF"/>
                </a:solidFill>
                <a:latin typeface="等线"/>
                <a:cs typeface="等线"/>
              </a:rPr>
              <a:t> </a:t>
            </a:r>
            <a:r>
              <a:rPr dirty="0" sz="2350" spc="20" b="1">
                <a:solidFill>
                  <a:srgbClr val="FFFFFF"/>
                </a:solidFill>
                <a:latin typeface="等线"/>
                <a:cs typeface="等线"/>
              </a:rPr>
              <a:t>Projects</a:t>
            </a:r>
            <a:endParaRPr sz="2350">
              <a:latin typeface="等线"/>
              <a:cs typeface="等线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8892540" y="618743"/>
            <a:ext cx="4126865" cy="891540"/>
            <a:chOff x="8892540" y="618743"/>
            <a:chExt cx="4126865" cy="891540"/>
          </a:xfrm>
        </p:grpSpPr>
        <p:sp>
          <p:nvSpPr>
            <p:cNvPr id="30" name="object 30"/>
            <p:cNvSpPr/>
            <p:nvPr/>
          </p:nvSpPr>
          <p:spPr>
            <a:xfrm>
              <a:off x="11350752" y="1196403"/>
              <a:ext cx="1668780" cy="313690"/>
            </a:xfrm>
            <a:custGeom>
              <a:avLst/>
              <a:gdLst/>
              <a:ahLst/>
              <a:cxnLst/>
              <a:rect l="l" t="t" r="r" b="b"/>
              <a:pathLst>
                <a:path w="1668780" h="313690">
                  <a:moveTo>
                    <a:pt x="1668271" y="0"/>
                  </a:moveTo>
                  <a:lnTo>
                    <a:pt x="0" y="0"/>
                  </a:lnTo>
                  <a:lnTo>
                    <a:pt x="0" y="313626"/>
                  </a:lnTo>
                  <a:lnTo>
                    <a:pt x="1668271" y="313626"/>
                  </a:lnTo>
                  <a:lnTo>
                    <a:pt x="1668271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892540" y="618743"/>
              <a:ext cx="1577340" cy="550164"/>
            </a:xfrm>
            <a:prstGeom prst="rect">
              <a:avLst/>
            </a:prstGeom>
          </p:spPr>
        </p:pic>
      </p:grp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9315450" y="641985"/>
            <a:ext cx="1141095" cy="3606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Complex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8300" y="0"/>
            <a:ext cx="12141855" cy="755903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84988" y="175259"/>
            <a:ext cx="5887085" cy="3546475"/>
            <a:chOff x="284988" y="175259"/>
            <a:chExt cx="5887085" cy="354647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4988" y="175259"/>
              <a:ext cx="5794248" cy="354634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79235" y="594613"/>
              <a:ext cx="92328" cy="7683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079235" y="291083"/>
              <a:ext cx="92710" cy="74930"/>
            </a:xfrm>
            <a:custGeom>
              <a:avLst/>
              <a:gdLst/>
              <a:ahLst/>
              <a:cxnLst/>
              <a:rect l="l" t="t" r="r" b="b"/>
              <a:pathLst>
                <a:path w="92710" h="74929">
                  <a:moveTo>
                    <a:pt x="88518" y="0"/>
                  </a:moveTo>
                  <a:lnTo>
                    <a:pt x="5714" y="0"/>
                  </a:lnTo>
                  <a:lnTo>
                    <a:pt x="0" y="5714"/>
                  </a:lnTo>
                  <a:lnTo>
                    <a:pt x="0" y="69214"/>
                  </a:lnTo>
                  <a:lnTo>
                    <a:pt x="5714" y="74929"/>
                  </a:lnTo>
                  <a:lnTo>
                    <a:pt x="88518" y="74929"/>
                  </a:lnTo>
                  <a:lnTo>
                    <a:pt x="92328" y="69214"/>
                  </a:lnTo>
                  <a:lnTo>
                    <a:pt x="92328" y="5714"/>
                  </a:lnTo>
                  <a:lnTo>
                    <a:pt x="88518" y="0"/>
                  </a:lnTo>
                  <a:close/>
                </a:path>
              </a:pathLst>
            </a:custGeom>
            <a:solidFill>
              <a:srgbClr val="DA0A0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6212840" y="181102"/>
            <a:ext cx="168084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Project: ТЦ </a:t>
            </a:r>
            <a:r>
              <a:rPr dirty="0" sz="1300" spc="10" b="1">
                <a:solidFill>
                  <a:srgbClr val="0D0D0D"/>
                </a:solidFill>
                <a:latin typeface="等线"/>
                <a:cs typeface="等线"/>
              </a:rPr>
              <a:t>в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мира</a:t>
            </a:r>
            <a:r>
              <a:rPr dirty="0" sz="1300" spc="-170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10</a:t>
            </a:r>
            <a:endParaRPr sz="1300">
              <a:latin typeface="等线"/>
              <a:cs typeface="等线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12840" y="485343"/>
            <a:ext cx="2307590" cy="227329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-5" b="1">
                <a:latin typeface="等线"/>
                <a:cs typeface="等线"/>
              </a:rPr>
              <a:t>Location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:</a:t>
            </a:r>
            <a:r>
              <a:rPr dirty="0" sz="1300" spc="20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Krasnoyarsk，Russia</a:t>
            </a:r>
            <a:endParaRPr sz="1300">
              <a:latin typeface="等线"/>
              <a:cs typeface="等线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583680" y="1104900"/>
            <a:ext cx="4291330" cy="2790825"/>
            <a:chOff x="6583680" y="1104900"/>
            <a:chExt cx="4291330" cy="279082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83680" y="1104900"/>
              <a:ext cx="4198620" cy="279044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782300" y="1761744"/>
              <a:ext cx="92709" cy="7442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782300" y="2066544"/>
              <a:ext cx="92709" cy="74421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0917428" y="1550775"/>
            <a:ext cx="1951989" cy="628650"/>
          </a:xfrm>
          <a:prstGeom prst="rect">
            <a:avLst/>
          </a:prstGeom>
        </p:spPr>
        <p:txBody>
          <a:bodyPr wrap="square" lIns="0" tIns="1149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5"/>
              </a:spcBef>
            </a:pP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Project: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EL</a:t>
            </a:r>
            <a:r>
              <a:rPr dirty="0" sz="1300" spc="30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RIO</a:t>
            </a:r>
            <a:endParaRPr sz="1300">
              <a:latin typeface="等线"/>
              <a:cs typeface="等线"/>
            </a:endParaRPr>
          </a:p>
          <a:p>
            <a:pPr marL="12700">
              <a:lnSpc>
                <a:spcPct val="100000"/>
              </a:lnSpc>
              <a:spcBef>
                <a:spcPts val="820"/>
              </a:spcBef>
            </a:pPr>
            <a:r>
              <a:rPr dirty="0" sz="1300" spc="-5" b="1">
                <a:latin typeface="等线"/>
                <a:cs typeface="等线"/>
              </a:rPr>
              <a:t>Location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:</a:t>
            </a:r>
            <a:r>
              <a:rPr dirty="0" sz="1300" spc="-15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Sarama，Russia</a:t>
            </a:r>
            <a:endParaRPr sz="1300">
              <a:latin typeface="等线"/>
              <a:cs typeface="等线"/>
            </a:endParaRPr>
          </a:p>
        </p:txBody>
      </p:sp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609844" y="4829555"/>
            <a:ext cx="4860036" cy="2535936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0748518" y="4702809"/>
            <a:ext cx="2272665" cy="6324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53100"/>
              </a:lnSpc>
              <a:spcBef>
                <a:spcPts val="95"/>
              </a:spcBef>
            </a:pP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Project: МТЦ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Юбилейный  </a:t>
            </a:r>
            <a:r>
              <a:rPr dirty="0" sz="1300" spc="-5" b="1">
                <a:latin typeface="等线"/>
                <a:cs typeface="等线"/>
              </a:rPr>
              <a:t>Location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: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Khabarovsk，Russia</a:t>
            </a:r>
            <a:endParaRPr sz="1300">
              <a:latin typeface="等线"/>
              <a:cs typeface="等线"/>
            </a:endParaRPr>
          </a:p>
        </p:txBody>
      </p:sp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28376" y="5248655"/>
            <a:ext cx="65150" cy="7620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628376" y="4943855"/>
            <a:ext cx="65150" cy="7620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448543" y="483107"/>
            <a:ext cx="1578863" cy="550164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0871454" y="506094"/>
            <a:ext cx="1141095" cy="3606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Complex</a:t>
            </a:r>
          </a:p>
        </p:txBody>
      </p:sp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70916" y="3895342"/>
            <a:ext cx="3700272" cy="3572254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4547361" y="3980179"/>
            <a:ext cx="2580640" cy="6324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53100"/>
              </a:lnSpc>
              <a:spcBef>
                <a:spcPts val="95"/>
              </a:spcBef>
            </a:pP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Project: </a:t>
            </a:r>
            <a:r>
              <a:rPr dirty="0" sz="1300" spc="10" b="1">
                <a:solidFill>
                  <a:srgbClr val="0D0D0D"/>
                </a:solidFill>
                <a:latin typeface="等线"/>
                <a:cs typeface="等线"/>
              </a:rPr>
              <a:t>БЦ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Нурлы Орда  </a:t>
            </a:r>
            <a:r>
              <a:rPr dirty="0" sz="1300" spc="-5" b="1">
                <a:latin typeface="等线"/>
                <a:cs typeface="等线"/>
              </a:rPr>
              <a:t>Location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: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Nur</a:t>
            </a:r>
            <a:r>
              <a:rPr dirty="0" sz="1300" spc="75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Sultan，Kazakhstan</a:t>
            </a:r>
            <a:endParaRPr sz="1300">
              <a:latin typeface="等线"/>
              <a:cs typeface="等线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424171" y="4221479"/>
            <a:ext cx="71500" cy="76200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424171" y="4526279"/>
            <a:ext cx="71500" cy="762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4840" y="0"/>
            <a:ext cx="12815570" cy="7559040"/>
            <a:chOff x="624840" y="0"/>
            <a:chExt cx="12815570" cy="75590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8300" y="0"/>
              <a:ext cx="12141855" cy="755903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014216" y="3377145"/>
              <a:ext cx="9425940" cy="946150"/>
            </a:xfrm>
            <a:custGeom>
              <a:avLst/>
              <a:gdLst/>
              <a:ahLst/>
              <a:cxnLst/>
              <a:rect l="l" t="t" r="r" b="b"/>
              <a:pathLst>
                <a:path w="9425940" h="946150">
                  <a:moveTo>
                    <a:pt x="1053884" y="145529"/>
                  </a:moveTo>
                  <a:lnTo>
                    <a:pt x="0" y="145529"/>
                  </a:lnTo>
                  <a:lnTo>
                    <a:pt x="0" y="946061"/>
                  </a:lnTo>
                  <a:lnTo>
                    <a:pt x="1053884" y="946061"/>
                  </a:lnTo>
                  <a:lnTo>
                    <a:pt x="1053884" y="145529"/>
                  </a:lnTo>
                  <a:close/>
                </a:path>
                <a:path w="9425940" h="946150">
                  <a:moveTo>
                    <a:pt x="9425610" y="0"/>
                  </a:moveTo>
                  <a:lnTo>
                    <a:pt x="8371713" y="0"/>
                  </a:lnTo>
                  <a:lnTo>
                    <a:pt x="8371713" y="798614"/>
                  </a:lnTo>
                  <a:lnTo>
                    <a:pt x="9425610" y="798614"/>
                  </a:lnTo>
                  <a:lnTo>
                    <a:pt x="9425610" y="0"/>
                  </a:lnTo>
                  <a:close/>
                </a:path>
              </a:pathLst>
            </a:custGeom>
            <a:solidFill>
              <a:srgbClr val="DC09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4840" y="288035"/>
              <a:ext cx="6472428" cy="321564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7370191" y="1319530"/>
            <a:ext cx="3572510" cy="1740535"/>
          </a:xfrm>
          <a:prstGeom prst="rect">
            <a:avLst/>
          </a:prstGeom>
        </p:spPr>
        <p:txBody>
          <a:bodyPr wrap="square" lIns="0" tIns="1123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85"/>
              </a:spcBef>
            </a:pP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Project: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Jewel of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the</a:t>
            </a:r>
            <a:r>
              <a:rPr dirty="0" sz="1300" spc="-30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Creek</a:t>
            </a:r>
            <a:endParaRPr sz="1300">
              <a:latin typeface="等线"/>
              <a:cs typeface="等线"/>
            </a:endParaRPr>
          </a:p>
          <a:p>
            <a:pPr marL="12700" marR="675005">
              <a:lnSpc>
                <a:spcPts val="2400"/>
              </a:lnSpc>
              <a:spcBef>
                <a:spcPts val="175"/>
              </a:spcBef>
            </a:pPr>
            <a:r>
              <a:rPr dirty="0" sz="1300" spc="-5" b="1">
                <a:latin typeface="等线"/>
                <a:cs typeface="等线"/>
              </a:rPr>
              <a:t>Location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: Dubai,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United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Arab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Emirates 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Units:</a:t>
            </a:r>
            <a:r>
              <a:rPr dirty="0" sz="1300" spc="-10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79</a:t>
            </a:r>
            <a:endParaRPr sz="1300">
              <a:latin typeface="等线"/>
              <a:cs typeface="等线"/>
            </a:endParaRPr>
          </a:p>
          <a:p>
            <a:pPr marL="12700">
              <a:lnSpc>
                <a:spcPts val="1425"/>
              </a:lnSpc>
            </a:pP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S700L, 1000KG, 1.75M/S, 19/19/37 </a:t>
            </a:r>
            <a:r>
              <a:rPr dirty="0" sz="1300" spc="15" b="1">
                <a:solidFill>
                  <a:srgbClr val="0D0D0D"/>
                </a:solidFill>
                <a:latin typeface="等线"/>
                <a:cs typeface="等线"/>
              </a:rPr>
              <a:t>&amp;</a:t>
            </a:r>
            <a:r>
              <a:rPr dirty="0" sz="1300" spc="290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19/19/18</a:t>
            </a:r>
            <a:endParaRPr sz="1300">
              <a:latin typeface="等线"/>
              <a:cs typeface="等线"/>
            </a:endParaRPr>
          </a:p>
          <a:p>
            <a:pPr marL="12700" marR="932815">
              <a:lnSpc>
                <a:spcPct val="101499"/>
              </a:lnSpc>
            </a:pP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S700L, 1000KG,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1M/S,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7/7/7  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S700L, 1600KG, 1.75M/S, 19/19/19  S900E,</a:t>
            </a:r>
            <a:r>
              <a:rPr dirty="0" sz="1300" spc="10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1000MM-30-5500MM</a:t>
            </a:r>
            <a:endParaRPr sz="1300">
              <a:latin typeface="等线"/>
              <a:cs typeface="等线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24840" y="586739"/>
            <a:ext cx="12128500" cy="6041390"/>
            <a:chOff x="624840" y="586739"/>
            <a:chExt cx="12128500" cy="604139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45096" y="2145029"/>
              <a:ext cx="76200" cy="7683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245096" y="1527047"/>
              <a:ext cx="76200" cy="380365"/>
            </a:xfrm>
            <a:custGeom>
              <a:avLst/>
              <a:gdLst/>
              <a:ahLst/>
              <a:cxnLst/>
              <a:rect l="l" t="t" r="r" b="b"/>
              <a:pathLst>
                <a:path w="76200" h="380364">
                  <a:moveTo>
                    <a:pt x="76200" y="310896"/>
                  </a:moveTo>
                  <a:lnTo>
                    <a:pt x="70485" y="305181"/>
                  </a:lnTo>
                  <a:lnTo>
                    <a:pt x="5715" y="305181"/>
                  </a:lnTo>
                  <a:lnTo>
                    <a:pt x="0" y="310896"/>
                  </a:lnTo>
                  <a:lnTo>
                    <a:pt x="0" y="374269"/>
                  </a:lnTo>
                  <a:lnTo>
                    <a:pt x="5715" y="379984"/>
                  </a:lnTo>
                  <a:lnTo>
                    <a:pt x="70485" y="379984"/>
                  </a:lnTo>
                  <a:lnTo>
                    <a:pt x="76200" y="374269"/>
                  </a:lnTo>
                  <a:lnTo>
                    <a:pt x="74295" y="366522"/>
                  </a:lnTo>
                  <a:lnTo>
                    <a:pt x="74295" y="316738"/>
                  </a:lnTo>
                  <a:lnTo>
                    <a:pt x="76200" y="310896"/>
                  </a:lnTo>
                  <a:close/>
                </a:path>
                <a:path w="76200" h="380364">
                  <a:moveTo>
                    <a:pt x="76200" y="5715"/>
                  </a:moveTo>
                  <a:lnTo>
                    <a:pt x="70485" y="0"/>
                  </a:lnTo>
                  <a:lnTo>
                    <a:pt x="5715" y="0"/>
                  </a:lnTo>
                  <a:lnTo>
                    <a:pt x="0" y="5715"/>
                  </a:lnTo>
                  <a:lnTo>
                    <a:pt x="0" y="70993"/>
                  </a:lnTo>
                  <a:lnTo>
                    <a:pt x="5715" y="74803"/>
                  </a:lnTo>
                  <a:lnTo>
                    <a:pt x="70485" y="74803"/>
                  </a:lnTo>
                  <a:lnTo>
                    <a:pt x="76200" y="70993"/>
                  </a:lnTo>
                  <a:lnTo>
                    <a:pt x="74295" y="61468"/>
                  </a:lnTo>
                  <a:lnTo>
                    <a:pt x="74295" y="11557"/>
                  </a:lnTo>
                  <a:lnTo>
                    <a:pt x="76200" y="5715"/>
                  </a:lnTo>
                  <a:close/>
                </a:path>
              </a:pathLst>
            </a:custGeom>
            <a:solidFill>
              <a:srgbClr val="DA0A0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4840" y="4059936"/>
              <a:ext cx="4203192" cy="235153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42375" y="3200400"/>
              <a:ext cx="4410456" cy="247497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21580" y="5541644"/>
              <a:ext cx="94107" cy="7670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21580" y="5227319"/>
              <a:ext cx="94107" cy="7670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21580" y="4922519"/>
              <a:ext cx="94107" cy="7670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147047" y="586739"/>
              <a:ext cx="1671827" cy="58216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10371" y="6239001"/>
              <a:ext cx="94106" cy="7655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310371" y="6553034"/>
              <a:ext cx="94106" cy="7467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310371" y="5934455"/>
              <a:ext cx="94106" cy="76581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5156708" y="4680662"/>
            <a:ext cx="2048510" cy="1017269"/>
          </a:xfrm>
          <a:prstGeom prst="rect">
            <a:avLst/>
          </a:prstGeom>
        </p:spPr>
        <p:txBody>
          <a:bodyPr wrap="square" lIns="0" tIns="1181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30"/>
              </a:spcBef>
            </a:pP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Project: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Mercure</a:t>
            </a:r>
            <a:r>
              <a:rPr dirty="0" sz="1300" spc="-25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Indonesia</a:t>
            </a:r>
            <a:endParaRPr sz="1300">
              <a:latin typeface="等线"/>
              <a:cs typeface="等线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300" spc="-5" b="1">
                <a:latin typeface="等线"/>
                <a:cs typeface="等线"/>
              </a:rPr>
              <a:t>Location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: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Bali,</a:t>
            </a:r>
            <a:r>
              <a:rPr dirty="0" sz="1300" spc="15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Indonesia</a:t>
            </a:r>
            <a:endParaRPr sz="1300">
              <a:latin typeface="等线"/>
              <a:cs typeface="等线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等线"/>
              <a:cs typeface="等线"/>
            </a:endParaRPr>
          </a:p>
          <a:p>
            <a:pPr marL="26034">
              <a:lnSpc>
                <a:spcPct val="100000"/>
              </a:lnSpc>
              <a:spcBef>
                <a:spcPts val="5"/>
              </a:spcBef>
            </a:pP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Units: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15</a:t>
            </a:r>
            <a:endParaRPr sz="1300">
              <a:latin typeface="等线"/>
              <a:cs typeface="等线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445245" y="5693029"/>
            <a:ext cx="3225800" cy="9544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53300"/>
              </a:lnSpc>
              <a:spcBef>
                <a:spcPts val="95"/>
              </a:spcBef>
            </a:pP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Project: 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Centara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Blue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Marine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Resort </a:t>
            </a:r>
            <a:r>
              <a:rPr dirty="0" sz="1300" spc="15" b="1">
                <a:solidFill>
                  <a:srgbClr val="0D0D0D"/>
                </a:solidFill>
                <a:latin typeface="等线"/>
                <a:cs typeface="等线"/>
              </a:rPr>
              <a:t>&amp;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Spa  </a:t>
            </a:r>
            <a:r>
              <a:rPr dirty="0" sz="1300" spc="-5" b="1">
                <a:latin typeface="等线"/>
                <a:cs typeface="等线"/>
              </a:rPr>
              <a:t>Location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: Phuket,</a:t>
            </a:r>
            <a:r>
              <a:rPr dirty="0" sz="1300" spc="50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Thailand</a:t>
            </a:r>
            <a:endParaRPr sz="1300">
              <a:latin typeface="等线"/>
              <a:cs typeface="等线"/>
            </a:endParaRPr>
          </a:p>
          <a:p>
            <a:pPr marL="12700">
              <a:lnSpc>
                <a:spcPct val="100000"/>
              </a:lnSpc>
              <a:spcBef>
                <a:spcPts val="969"/>
              </a:spcBef>
            </a:pP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Units:</a:t>
            </a:r>
            <a:r>
              <a:rPr dirty="0" sz="1300" spc="-10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spc="10" b="1">
                <a:solidFill>
                  <a:srgbClr val="0D0D0D"/>
                </a:solidFill>
                <a:latin typeface="等线"/>
                <a:cs typeface="等线"/>
              </a:rPr>
              <a:t>8</a:t>
            </a:r>
            <a:endParaRPr sz="1300">
              <a:latin typeface="等线"/>
              <a:cs typeface="等线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9518395" y="619125"/>
            <a:ext cx="717550" cy="3606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5"/>
              <a:t>H</a:t>
            </a:r>
            <a:r>
              <a:rPr dirty="0" spc="-10"/>
              <a:t>otel</a:t>
            </a:r>
          </a:p>
        </p:txBody>
      </p:sp>
      <p:sp>
        <p:nvSpPr>
          <p:cNvPr id="22" name="object 22"/>
          <p:cNvSpPr/>
          <p:nvPr/>
        </p:nvSpPr>
        <p:spPr>
          <a:xfrm>
            <a:off x="10942319" y="643166"/>
            <a:ext cx="2497455" cy="731520"/>
          </a:xfrm>
          <a:custGeom>
            <a:avLst/>
            <a:gdLst/>
            <a:ahLst/>
            <a:cxnLst/>
            <a:rect l="l" t="t" r="r" b="b"/>
            <a:pathLst>
              <a:path w="2497455" h="731519">
                <a:moveTo>
                  <a:pt x="2497201" y="0"/>
                </a:moveTo>
                <a:lnTo>
                  <a:pt x="0" y="0"/>
                </a:lnTo>
                <a:lnTo>
                  <a:pt x="0" y="731354"/>
                </a:lnTo>
                <a:lnTo>
                  <a:pt x="2497201" y="731354"/>
                </a:lnTo>
                <a:lnTo>
                  <a:pt x="2497201" y="0"/>
                </a:lnTo>
                <a:close/>
              </a:path>
            </a:pathLst>
          </a:custGeom>
          <a:solidFill>
            <a:srgbClr val="DA05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10942319" y="643166"/>
            <a:ext cx="2497455" cy="553720"/>
          </a:xfrm>
          <a:prstGeom prst="rect">
            <a:avLst/>
          </a:prstGeom>
          <a:solidFill>
            <a:srgbClr val="DA0513"/>
          </a:solidFill>
        </p:spPr>
        <p:txBody>
          <a:bodyPr wrap="square" lIns="0" tIns="42545" rIns="0" bIns="0" rtlCol="0" vert="horz">
            <a:spAutoFit/>
          </a:bodyPr>
          <a:lstStyle/>
          <a:p>
            <a:pPr marL="194945">
              <a:lnSpc>
                <a:spcPct val="100000"/>
              </a:lnSpc>
              <a:spcBef>
                <a:spcPts val="335"/>
              </a:spcBef>
            </a:pPr>
            <a:r>
              <a:rPr dirty="0" sz="2350" spc="20" b="1">
                <a:solidFill>
                  <a:srgbClr val="FFFFFF"/>
                </a:solidFill>
                <a:latin typeface="等线"/>
                <a:cs typeface="等线"/>
              </a:rPr>
              <a:t>Classic</a:t>
            </a:r>
            <a:r>
              <a:rPr dirty="0" sz="2350" spc="-15" b="1">
                <a:solidFill>
                  <a:srgbClr val="FFFFFF"/>
                </a:solidFill>
                <a:latin typeface="等线"/>
                <a:cs typeface="等线"/>
              </a:rPr>
              <a:t> </a:t>
            </a:r>
            <a:r>
              <a:rPr dirty="0" sz="2350" spc="20" b="1">
                <a:solidFill>
                  <a:srgbClr val="FFFFFF"/>
                </a:solidFill>
                <a:latin typeface="等线"/>
                <a:cs typeface="等线"/>
              </a:rPr>
              <a:t>Projects</a:t>
            </a:r>
            <a:endParaRPr sz="2350">
              <a:latin typeface="等线"/>
              <a:cs typeface="等线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1350752" y="1196403"/>
            <a:ext cx="1668780" cy="313690"/>
          </a:xfrm>
          <a:custGeom>
            <a:avLst/>
            <a:gdLst/>
            <a:ahLst/>
            <a:cxnLst/>
            <a:rect l="l" t="t" r="r" b="b"/>
            <a:pathLst>
              <a:path w="1668780" h="313690">
                <a:moveTo>
                  <a:pt x="1668271" y="0"/>
                </a:moveTo>
                <a:lnTo>
                  <a:pt x="0" y="0"/>
                </a:lnTo>
                <a:lnTo>
                  <a:pt x="0" y="313626"/>
                </a:lnTo>
                <a:lnTo>
                  <a:pt x="1668271" y="313626"/>
                </a:lnTo>
                <a:lnTo>
                  <a:pt x="1668271" y="0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523" y="0"/>
            <a:ext cx="13441680" cy="7560945"/>
            <a:chOff x="-1523" y="0"/>
            <a:chExt cx="13441680" cy="75609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90143"/>
              <a:ext cx="13440155" cy="716889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-1524" y="0"/>
              <a:ext cx="7679055" cy="4962525"/>
            </a:xfrm>
            <a:custGeom>
              <a:avLst/>
              <a:gdLst/>
              <a:ahLst/>
              <a:cxnLst/>
              <a:rect l="l" t="t" r="r" b="b"/>
              <a:pathLst>
                <a:path w="7679055" h="4962525">
                  <a:moveTo>
                    <a:pt x="304622" y="0"/>
                  </a:moveTo>
                  <a:lnTo>
                    <a:pt x="0" y="0"/>
                  </a:lnTo>
                  <a:lnTo>
                    <a:pt x="0" y="858316"/>
                  </a:lnTo>
                  <a:lnTo>
                    <a:pt x="304622" y="858316"/>
                  </a:lnTo>
                  <a:lnTo>
                    <a:pt x="304622" y="0"/>
                  </a:lnTo>
                  <a:close/>
                </a:path>
                <a:path w="7679055" h="4962525">
                  <a:moveTo>
                    <a:pt x="7678801" y="3552113"/>
                  </a:moveTo>
                  <a:lnTo>
                    <a:pt x="5441061" y="3552113"/>
                  </a:lnTo>
                  <a:lnTo>
                    <a:pt x="5441061" y="4962195"/>
                  </a:lnTo>
                  <a:lnTo>
                    <a:pt x="7678801" y="4962195"/>
                  </a:lnTo>
                  <a:lnTo>
                    <a:pt x="7678801" y="3552113"/>
                  </a:lnTo>
                  <a:close/>
                </a:path>
              </a:pathLst>
            </a:custGeom>
            <a:solidFill>
              <a:srgbClr val="DC09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37276" y="4280916"/>
              <a:ext cx="3011424" cy="1725168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417690" y="6092138"/>
            <a:ext cx="2431415" cy="629285"/>
          </a:xfrm>
          <a:prstGeom prst="rect">
            <a:avLst/>
          </a:prstGeom>
        </p:spPr>
        <p:txBody>
          <a:bodyPr wrap="square" lIns="0" tIns="1155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10"/>
              </a:spcBef>
            </a:pP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Project:</a:t>
            </a:r>
            <a:r>
              <a:rPr dirty="0" sz="1300" spc="-20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Zaisan</a:t>
            </a:r>
            <a:endParaRPr sz="1300">
              <a:latin typeface="等线"/>
              <a:cs typeface="等线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dirty="0" sz="1300" spc="-5" b="1">
                <a:latin typeface="等线"/>
                <a:cs typeface="等线"/>
              </a:rPr>
              <a:t>Location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: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Ulaanbaatar,Mongolia</a:t>
            </a:r>
            <a:endParaRPr sz="1300">
              <a:latin typeface="等线"/>
              <a:cs typeface="等线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37616" y="169163"/>
            <a:ext cx="11739880" cy="6716395"/>
            <a:chOff x="737616" y="169163"/>
            <a:chExt cx="11739880" cy="671639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84975" y="6607429"/>
              <a:ext cx="92328" cy="7651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84975" y="6303263"/>
              <a:ext cx="92328" cy="7651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855708" y="6150863"/>
              <a:ext cx="92710" cy="74295"/>
            </a:xfrm>
            <a:custGeom>
              <a:avLst/>
              <a:gdLst/>
              <a:ahLst/>
              <a:cxnLst/>
              <a:rect l="l" t="t" r="r" b="b"/>
              <a:pathLst>
                <a:path w="92709" h="74295">
                  <a:moveTo>
                    <a:pt x="88519" y="0"/>
                  </a:moveTo>
                  <a:lnTo>
                    <a:pt x="5715" y="0"/>
                  </a:lnTo>
                  <a:lnTo>
                    <a:pt x="0" y="5715"/>
                  </a:lnTo>
                  <a:lnTo>
                    <a:pt x="0" y="68580"/>
                  </a:lnTo>
                  <a:lnTo>
                    <a:pt x="5715" y="74295"/>
                  </a:lnTo>
                  <a:lnTo>
                    <a:pt x="88519" y="74295"/>
                  </a:lnTo>
                  <a:lnTo>
                    <a:pt x="92328" y="68580"/>
                  </a:lnTo>
                  <a:lnTo>
                    <a:pt x="92328" y="5715"/>
                  </a:lnTo>
                  <a:lnTo>
                    <a:pt x="88519" y="0"/>
                  </a:lnTo>
                  <a:close/>
                </a:path>
              </a:pathLst>
            </a:custGeom>
            <a:solidFill>
              <a:srgbClr val="DA0A0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55708" y="6454140"/>
              <a:ext cx="92328" cy="762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330452" y="3550919"/>
              <a:ext cx="304800" cy="859155"/>
            </a:xfrm>
            <a:custGeom>
              <a:avLst/>
              <a:gdLst/>
              <a:ahLst/>
              <a:cxnLst/>
              <a:rect l="l" t="t" r="r" b="b"/>
              <a:pathLst>
                <a:path w="304800" h="859154">
                  <a:moveTo>
                    <a:pt x="304482" y="0"/>
                  </a:moveTo>
                  <a:lnTo>
                    <a:pt x="0" y="0"/>
                  </a:lnTo>
                  <a:lnTo>
                    <a:pt x="0" y="858901"/>
                  </a:lnTo>
                  <a:lnTo>
                    <a:pt x="304482" y="858901"/>
                  </a:lnTo>
                  <a:lnTo>
                    <a:pt x="304482" y="0"/>
                  </a:lnTo>
                  <a:close/>
                </a:path>
              </a:pathLst>
            </a:custGeom>
            <a:solidFill>
              <a:srgbClr val="DC09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7616" y="4088892"/>
              <a:ext cx="3441191" cy="211074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31976" y="169163"/>
              <a:ext cx="5433060" cy="364236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31976" y="6504431"/>
              <a:ext cx="94107" cy="762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31976" y="6807707"/>
              <a:ext cx="94107" cy="7772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451847" y="1909571"/>
              <a:ext cx="3025140" cy="3902964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9989946" y="5908243"/>
            <a:ext cx="2369820" cy="6324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53100"/>
              </a:lnSpc>
              <a:spcBef>
                <a:spcPts val="95"/>
              </a:spcBef>
            </a:pP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Project: </a:t>
            </a:r>
            <a:r>
              <a:rPr dirty="0" sz="1300" spc="10" b="1">
                <a:solidFill>
                  <a:srgbClr val="0D0D0D"/>
                </a:solidFill>
                <a:latin typeface="等线"/>
                <a:cs typeface="等线"/>
              </a:rPr>
              <a:t>The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Westin</a:t>
            </a:r>
            <a:r>
              <a:rPr dirty="0" sz="1300" spc="-195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Chongqing  </a:t>
            </a:r>
            <a:r>
              <a:rPr dirty="0" sz="1300" spc="-5" b="1">
                <a:latin typeface="等线"/>
                <a:cs typeface="等线"/>
              </a:rPr>
              <a:t>Location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: Chongqing,</a:t>
            </a:r>
            <a:r>
              <a:rPr dirty="0" sz="1300" spc="80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China</a:t>
            </a:r>
            <a:endParaRPr sz="1300">
              <a:latin typeface="等线"/>
              <a:cs typeface="等线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465833" y="6258255"/>
            <a:ext cx="2349500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53800"/>
              </a:lnSpc>
              <a:spcBef>
                <a:spcPts val="95"/>
              </a:spcBef>
            </a:pP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Project: Гранд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Отель 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Престиж  </a:t>
            </a:r>
            <a:r>
              <a:rPr dirty="0" sz="1300" spc="5" b="1">
                <a:latin typeface="等线"/>
                <a:cs typeface="等线"/>
              </a:rPr>
              <a:t>Location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:</a:t>
            </a:r>
            <a:r>
              <a:rPr dirty="0" sz="1300" spc="-25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Russia</a:t>
            </a:r>
            <a:endParaRPr sz="1300">
              <a:latin typeface="等线"/>
              <a:cs typeface="等线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230236" y="1667001"/>
            <a:ext cx="2670810" cy="6324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53100"/>
              </a:lnSpc>
              <a:spcBef>
                <a:spcPts val="95"/>
              </a:spcBef>
            </a:pP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Project: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Sheraton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Chongqing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Hotel  </a:t>
            </a:r>
            <a:r>
              <a:rPr dirty="0" sz="1300" spc="-5" b="1">
                <a:latin typeface="等线"/>
                <a:cs typeface="等线"/>
              </a:rPr>
              <a:t>Location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: Chongqing,</a:t>
            </a:r>
            <a:r>
              <a:rPr dirty="0" sz="1300" spc="75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China</a:t>
            </a:r>
            <a:endParaRPr sz="1300">
              <a:latin typeface="等线"/>
              <a:cs typeface="等线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7089647" y="643166"/>
            <a:ext cx="6350000" cy="1647189"/>
            <a:chOff x="7089647" y="643166"/>
            <a:chExt cx="6350000" cy="1647189"/>
          </a:xfrm>
        </p:grpSpPr>
        <p:sp>
          <p:nvSpPr>
            <p:cNvPr id="22" name="object 22"/>
            <p:cNvSpPr/>
            <p:nvPr/>
          </p:nvSpPr>
          <p:spPr>
            <a:xfrm>
              <a:off x="7089648" y="1911095"/>
              <a:ext cx="105410" cy="379730"/>
            </a:xfrm>
            <a:custGeom>
              <a:avLst/>
              <a:gdLst/>
              <a:ahLst/>
              <a:cxnLst/>
              <a:rect l="l" t="t" r="r" b="b"/>
              <a:pathLst>
                <a:path w="105409" h="379730">
                  <a:moveTo>
                    <a:pt x="105156" y="310515"/>
                  </a:moveTo>
                  <a:lnTo>
                    <a:pt x="99441" y="304800"/>
                  </a:lnTo>
                  <a:lnTo>
                    <a:pt x="5715" y="304800"/>
                  </a:lnTo>
                  <a:lnTo>
                    <a:pt x="0" y="310515"/>
                  </a:lnTo>
                  <a:lnTo>
                    <a:pt x="0" y="373380"/>
                  </a:lnTo>
                  <a:lnTo>
                    <a:pt x="5715" y="379222"/>
                  </a:lnTo>
                  <a:lnTo>
                    <a:pt x="99441" y="379222"/>
                  </a:lnTo>
                  <a:lnTo>
                    <a:pt x="105156" y="373380"/>
                  </a:lnTo>
                  <a:lnTo>
                    <a:pt x="103251" y="365760"/>
                  </a:lnTo>
                  <a:lnTo>
                    <a:pt x="103251" y="316230"/>
                  </a:lnTo>
                  <a:lnTo>
                    <a:pt x="105156" y="310515"/>
                  </a:lnTo>
                  <a:close/>
                </a:path>
                <a:path w="105409" h="379730">
                  <a:moveTo>
                    <a:pt x="105156" y="5715"/>
                  </a:moveTo>
                  <a:lnTo>
                    <a:pt x="99441" y="0"/>
                  </a:lnTo>
                  <a:lnTo>
                    <a:pt x="5715" y="0"/>
                  </a:lnTo>
                  <a:lnTo>
                    <a:pt x="0" y="5715"/>
                  </a:lnTo>
                  <a:lnTo>
                    <a:pt x="0" y="70485"/>
                  </a:lnTo>
                  <a:lnTo>
                    <a:pt x="5715" y="74422"/>
                  </a:lnTo>
                  <a:lnTo>
                    <a:pt x="99441" y="74422"/>
                  </a:lnTo>
                  <a:lnTo>
                    <a:pt x="105156" y="70485"/>
                  </a:lnTo>
                  <a:lnTo>
                    <a:pt x="103251" y="60960"/>
                  </a:lnTo>
                  <a:lnTo>
                    <a:pt x="103251" y="11430"/>
                  </a:lnTo>
                  <a:lnTo>
                    <a:pt x="105156" y="5715"/>
                  </a:lnTo>
                  <a:close/>
                </a:path>
              </a:pathLst>
            </a:custGeom>
            <a:solidFill>
              <a:srgbClr val="DA0A0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0942319" y="643166"/>
              <a:ext cx="2497455" cy="731520"/>
            </a:xfrm>
            <a:custGeom>
              <a:avLst/>
              <a:gdLst/>
              <a:ahLst/>
              <a:cxnLst/>
              <a:rect l="l" t="t" r="r" b="b"/>
              <a:pathLst>
                <a:path w="2497455" h="731519">
                  <a:moveTo>
                    <a:pt x="2497201" y="0"/>
                  </a:moveTo>
                  <a:lnTo>
                    <a:pt x="0" y="0"/>
                  </a:lnTo>
                  <a:lnTo>
                    <a:pt x="0" y="731354"/>
                  </a:lnTo>
                  <a:lnTo>
                    <a:pt x="2497201" y="731354"/>
                  </a:lnTo>
                  <a:lnTo>
                    <a:pt x="2497201" y="0"/>
                  </a:lnTo>
                  <a:close/>
                </a:path>
              </a:pathLst>
            </a:custGeom>
            <a:solidFill>
              <a:srgbClr val="DA051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 txBox="1"/>
          <p:nvPr/>
        </p:nvSpPr>
        <p:spPr>
          <a:xfrm>
            <a:off x="10942319" y="643166"/>
            <a:ext cx="2497455" cy="553720"/>
          </a:xfrm>
          <a:prstGeom prst="rect">
            <a:avLst/>
          </a:prstGeom>
          <a:solidFill>
            <a:srgbClr val="DA0513"/>
          </a:solidFill>
        </p:spPr>
        <p:txBody>
          <a:bodyPr wrap="square" lIns="0" tIns="42545" rIns="0" bIns="0" rtlCol="0" vert="horz">
            <a:spAutoFit/>
          </a:bodyPr>
          <a:lstStyle/>
          <a:p>
            <a:pPr marL="194945">
              <a:lnSpc>
                <a:spcPct val="100000"/>
              </a:lnSpc>
              <a:spcBef>
                <a:spcPts val="335"/>
              </a:spcBef>
            </a:pPr>
            <a:r>
              <a:rPr dirty="0" sz="2350" spc="20" b="1">
                <a:solidFill>
                  <a:srgbClr val="FFFFFF"/>
                </a:solidFill>
                <a:latin typeface="等线"/>
                <a:cs typeface="等线"/>
              </a:rPr>
              <a:t>Classic</a:t>
            </a:r>
            <a:r>
              <a:rPr dirty="0" sz="2350" spc="-15" b="1">
                <a:solidFill>
                  <a:srgbClr val="FFFFFF"/>
                </a:solidFill>
                <a:latin typeface="等线"/>
                <a:cs typeface="等线"/>
              </a:rPr>
              <a:t> </a:t>
            </a:r>
            <a:r>
              <a:rPr dirty="0" sz="2350" spc="20" b="1">
                <a:solidFill>
                  <a:srgbClr val="FFFFFF"/>
                </a:solidFill>
                <a:latin typeface="等线"/>
                <a:cs typeface="等线"/>
              </a:rPr>
              <a:t>Projects</a:t>
            </a:r>
            <a:endParaRPr sz="2350">
              <a:latin typeface="等线"/>
              <a:cs typeface="等线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9147047" y="586739"/>
            <a:ext cx="3872229" cy="923290"/>
            <a:chOff x="9147047" y="586739"/>
            <a:chExt cx="3872229" cy="923290"/>
          </a:xfrm>
        </p:grpSpPr>
        <p:sp>
          <p:nvSpPr>
            <p:cNvPr id="26" name="object 26"/>
            <p:cNvSpPr/>
            <p:nvPr/>
          </p:nvSpPr>
          <p:spPr>
            <a:xfrm>
              <a:off x="11350751" y="1196403"/>
              <a:ext cx="1668780" cy="313690"/>
            </a:xfrm>
            <a:custGeom>
              <a:avLst/>
              <a:gdLst/>
              <a:ahLst/>
              <a:cxnLst/>
              <a:rect l="l" t="t" r="r" b="b"/>
              <a:pathLst>
                <a:path w="1668780" h="313690">
                  <a:moveTo>
                    <a:pt x="1668271" y="0"/>
                  </a:moveTo>
                  <a:lnTo>
                    <a:pt x="0" y="0"/>
                  </a:lnTo>
                  <a:lnTo>
                    <a:pt x="0" y="313626"/>
                  </a:lnTo>
                  <a:lnTo>
                    <a:pt x="1668271" y="313626"/>
                  </a:lnTo>
                  <a:lnTo>
                    <a:pt x="1668271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147047" y="586739"/>
              <a:ext cx="1671827" cy="582168"/>
            </a:xfrm>
            <a:prstGeom prst="rect">
              <a:avLst/>
            </a:prstGeom>
          </p:spPr>
        </p:pic>
      </p:grp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9518395" y="619125"/>
            <a:ext cx="717550" cy="3606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5"/>
              <a:t>H</a:t>
            </a:r>
            <a:r>
              <a:rPr dirty="0" spc="-10"/>
              <a:t>otel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40155" cy="755903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8472" y="498347"/>
            <a:ext cx="1124712" cy="6476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90040" y="570356"/>
            <a:ext cx="4520565" cy="427990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650" spc="-20">
                <a:latin typeface="Calibri"/>
                <a:cs typeface="Calibri"/>
              </a:rPr>
              <a:t>Establishment </a:t>
            </a:r>
            <a:r>
              <a:rPr dirty="0" sz="2650" spc="-10">
                <a:latin typeface="Calibri"/>
                <a:cs typeface="Calibri"/>
              </a:rPr>
              <a:t>and</a:t>
            </a:r>
            <a:r>
              <a:rPr dirty="0" sz="2650" spc="-120">
                <a:latin typeface="Calibri"/>
                <a:cs typeface="Calibri"/>
              </a:rPr>
              <a:t> </a:t>
            </a:r>
            <a:r>
              <a:rPr dirty="0" sz="2650" spc="-20">
                <a:latin typeface="Calibri"/>
                <a:cs typeface="Calibri"/>
              </a:rPr>
              <a:t>Development</a:t>
            </a:r>
            <a:endParaRPr sz="265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229611" y="3294888"/>
            <a:ext cx="868044" cy="1521460"/>
            <a:chOff x="2229611" y="3294888"/>
            <a:chExt cx="868044" cy="1521460"/>
          </a:xfrm>
        </p:grpSpPr>
        <p:sp>
          <p:nvSpPr>
            <p:cNvPr id="6" name="object 6"/>
            <p:cNvSpPr/>
            <p:nvPr/>
          </p:nvSpPr>
          <p:spPr>
            <a:xfrm>
              <a:off x="2229611" y="3294888"/>
              <a:ext cx="868044" cy="1003935"/>
            </a:xfrm>
            <a:custGeom>
              <a:avLst/>
              <a:gdLst/>
              <a:ahLst/>
              <a:cxnLst/>
              <a:rect l="l" t="t" r="r" b="b"/>
              <a:pathLst>
                <a:path w="868044" h="1003935">
                  <a:moveTo>
                    <a:pt x="433069" y="0"/>
                  </a:moveTo>
                  <a:lnTo>
                    <a:pt x="0" y="216535"/>
                  </a:lnTo>
                  <a:lnTo>
                    <a:pt x="0" y="787526"/>
                  </a:lnTo>
                  <a:lnTo>
                    <a:pt x="433069" y="1003935"/>
                  </a:lnTo>
                  <a:lnTo>
                    <a:pt x="868044" y="787526"/>
                  </a:lnTo>
                  <a:lnTo>
                    <a:pt x="868044" y="216535"/>
                  </a:lnTo>
                  <a:lnTo>
                    <a:pt x="433069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377439" y="3464052"/>
              <a:ext cx="572770" cy="666115"/>
            </a:xfrm>
            <a:custGeom>
              <a:avLst/>
              <a:gdLst/>
              <a:ahLst/>
              <a:cxnLst/>
              <a:rect l="l" t="t" r="r" b="b"/>
              <a:pathLst>
                <a:path w="572769" h="666114">
                  <a:moveTo>
                    <a:pt x="285369" y="0"/>
                  </a:moveTo>
                  <a:lnTo>
                    <a:pt x="0" y="141986"/>
                  </a:lnTo>
                  <a:lnTo>
                    <a:pt x="0" y="521970"/>
                  </a:lnTo>
                  <a:lnTo>
                    <a:pt x="285369" y="665861"/>
                  </a:lnTo>
                  <a:lnTo>
                    <a:pt x="572643" y="521970"/>
                  </a:lnTo>
                  <a:lnTo>
                    <a:pt x="572643" y="141986"/>
                  </a:lnTo>
                  <a:lnTo>
                    <a:pt x="285369" y="0"/>
                  </a:lnTo>
                  <a:close/>
                </a:path>
              </a:pathLst>
            </a:custGeom>
            <a:solidFill>
              <a:srgbClr val="DA051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622803" y="3817620"/>
              <a:ext cx="84455" cy="998855"/>
            </a:xfrm>
            <a:custGeom>
              <a:avLst/>
              <a:gdLst/>
              <a:ahLst/>
              <a:cxnLst/>
              <a:rect l="l" t="t" r="r" b="b"/>
              <a:pathLst>
                <a:path w="84455" h="998854">
                  <a:moveTo>
                    <a:pt x="42163" y="0"/>
                  </a:moveTo>
                  <a:lnTo>
                    <a:pt x="25907" y="3428"/>
                  </a:lnTo>
                  <a:lnTo>
                    <a:pt x="12445" y="12445"/>
                  </a:lnTo>
                  <a:lnTo>
                    <a:pt x="3301" y="25907"/>
                  </a:lnTo>
                  <a:lnTo>
                    <a:pt x="0" y="42163"/>
                  </a:lnTo>
                  <a:lnTo>
                    <a:pt x="3301" y="58419"/>
                  </a:lnTo>
                  <a:lnTo>
                    <a:pt x="12445" y="71881"/>
                  </a:lnTo>
                  <a:lnTo>
                    <a:pt x="25907" y="81025"/>
                  </a:lnTo>
                  <a:lnTo>
                    <a:pt x="36448" y="83184"/>
                  </a:lnTo>
                  <a:lnTo>
                    <a:pt x="36448" y="915415"/>
                  </a:lnTo>
                  <a:lnTo>
                    <a:pt x="25907" y="917574"/>
                  </a:lnTo>
                  <a:lnTo>
                    <a:pt x="12445" y="926718"/>
                  </a:lnTo>
                  <a:lnTo>
                    <a:pt x="3301" y="940180"/>
                  </a:lnTo>
                  <a:lnTo>
                    <a:pt x="0" y="956436"/>
                  </a:lnTo>
                  <a:lnTo>
                    <a:pt x="3301" y="972692"/>
                  </a:lnTo>
                  <a:lnTo>
                    <a:pt x="12445" y="986154"/>
                  </a:lnTo>
                  <a:lnTo>
                    <a:pt x="25907" y="995298"/>
                  </a:lnTo>
                  <a:lnTo>
                    <a:pt x="42163" y="998600"/>
                  </a:lnTo>
                  <a:lnTo>
                    <a:pt x="59181" y="995298"/>
                  </a:lnTo>
                  <a:lnTo>
                    <a:pt x="72516" y="986154"/>
                  </a:lnTo>
                  <a:lnTo>
                    <a:pt x="81279" y="972692"/>
                  </a:lnTo>
                  <a:lnTo>
                    <a:pt x="84327" y="956436"/>
                  </a:lnTo>
                  <a:lnTo>
                    <a:pt x="81279" y="940180"/>
                  </a:lnTo>
                  <a:lnTo>
                    <a:pt x="72516" y="926718"/>
                  </a:lnTo>
                  <a:lnTo>
                    <a:pt x="59181" y="917574"/>
                  </a:lnTo>
                  <a:lnTo>
                    <a:pt x="49783" y="915796"/>
                  </a:lnTo>
                  <a:lnTo>
                    <a:pt x="49783" y="82803"/>
                  </a:lnTo>
                  <a:lnTo>
                    <a:pt x="59181" y="81025"/>
                  </a:lnTo>
                  <a:lnTo>
                    <a:pt x="72516" y="71881"/>
                  </a:lnTo>
                  <a:lnTo>
                    <a:pt x="81279" y="58419"/>
                  </a:lnTo>
                  <a:lnTo>
                    <a:pt x="84327" y="42163"/>
                  </a:lnTo>
                  <a:lnTo>
                    <a:pt x="81279" y="25907"/>
                  </a:lnTo>
                  <a:lnTo>
                    <a:pt x="72516" y="12445"/>
                  </a:lnTo>
                  <a:lnTo>
                    <a:pt x="59181" y="3428"/>
                  </a:lnTo>
                  <a:lnTo>
                    <a:pt x="42163" y="0"/>
                  </a:lnTo>
                  <a:close/>
                </a:path>
              </a:pathLst>
            </a:custGeom>
            <a:solidFill>
              <a:srgbClr val="DB0513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" name="object 9"/>
          <p:cNvGrpSpPr/>
          <p:nvPr/>
        </p:nvGrpSpPr>
        <p:grpSpPr>
          <a:xfrm>
            <a:off x="3971544" y="2809494"/>
            <a:ext cx="867410" cy="1506855"/>
            <a:chOff x="3971544" y="2809494"/>
            <a:chExt cx="867410" cy="1506855"/>
          </a:xfrm>
        </p:grpSpPr>
        <p:sp>
          <p:nvSpPr>
            <p:cNvPr id="10" name="object 10"/>
            <p:cNvSpPr/>
            <p:nvPr/>
          </p:nvSpPr>
          <p:spPr>
            <a:xfrm>
              <a:off x="3971544" y="3310127"/>
              <a:ext cx="867410" cy="1005840"/>
            </a:xfrm>
            <a:custGeom>
              <a:avLst/>
              <a:gdLst/>
              <a:ahLst/>
              <a:cxnLst/>
              <a:rect l="l" t="t" r="r" b="b"/>
              <a:pathLst>
                <a:path w="867410" h="1005839">
                  <a:moveTo>
                    <a:pt x="433450" y="0"/>
                  </a:moveTo>
                  <a:lnTo>
                    <a:pt x="0" y="216535"/>
                  </a:lnTo>
                  <a:lnTo>
                    <a:pt x="0" y="789305"/>
                  </a:lnTo>
                  <a:lnTo>
                    <a:pt x="433450" y="1005840"/>
                  </a:lnTo>
                  <a:lnTo>
                    <a:pt x="867028" y="789305"/>
                  </a:lnTo>
                  <a:lnTo>
                    <a:pt x="867028" y="216535"/>
                  </a:lnTo>
                  <a:lnTo>
                    <a:pt x="433450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119372" y="3480816"/>
              <a:ext cx="572770" cy="664845"/>
            </a:xfrm>
            <a:custGeom>
              <a:avLst/>
              <a:gdLst/>
              <a:ahLst/>
              <a:cxnLst/>
              <a:rect l="l" t="t" r="r" b="b"/>
              <a:pathLst>
                <a:path w="572770" h="664845">
                  <a:moveTo>
                    <a:pt x="285368" y="0"/>
                  </a:moveTo>
                  <a:lnTo>
                    <a:pt x="0" y="143637"/>
                  </a:lnTo>
                  <a:lnTo>
                    <a:pt x="0" y="520700"/>
                  </a:lnTo>
                  <a:lnTo>
                    <a:pt x="285368" y="664337"/>
                  </a:lnTo>
                  <a:lnTo>
                    <a:pt x="572642" y="520700"/>
                  </a:lnTo>
                  <a:lnTo>
                    <a:pt x="572642" y="143637"/>
                  </a:lnTo>
                  <a:lnTo>
                    <a:pt x="285368" y="0"/>
                  </a:lnTo>
                  <a:close/>
                </a:path>
              </a:pathLst>
            </a:custGeom>
            <a:solidFill>
              <a:srgbClr val="DA051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364736" y="2809494"/>
              <a:ext cx="84455" cy="972185"/>
            </a:xfrm>
            <a:custGeom>
              <a:avLst/>
              <a:gdLst/>
              <a:ahLst/>
              <a:cxnLst/>
              <a:rect l="l" t="t" r="r" b="b"/>
              <a:pathLst>
                <a:path w="84454" h="972185">
                  <a:moveTo>
                    <a:pt x="42163" y="0"/>
                  </a:moveTo>
                  <a:lnTo>
                    <a:pt x="25780" y="3047"/>
                  </a:lnTo>
                  <a:lnTo>
                    <a:pt x="12446" y="11683"/>
                  </a:lnTo>
                  <a:lnTo>
                    <a:pt x="3301" y="25018"/>
                  </a:lnTo>
                  <a:lnTo>
                    <a:pt x="0" y="42163"/>
                  </a:lnTo>
                  <a:lnTo>
                    <a:pt x="3301" y="58419"/>
                  </a:lnTo>
                  <a:lnTo>
                    <a:pt x="12446" y="71881"/>
                  </a:lnTo>
                  <a:lnTo>
                    <a:pt x="25780" y="81025"/>
                  </a:lnTo>
                  <a:lnTo>
                    <a:pt x="34416" y="82803"/>
                  </a:lnTo>
                  <a:lnTo>
                    <a:pt x="34416" y="890777"/>
                  </a:lnTo>
                  <a:lnTo>
                    <a:pt x="25780" y="892428"/>
                  </a:lnTo>
                  <a:lnTo>
                    <a:pt x="12446" y="901064"/>
                  </a:lnTo>
                  <a:lnTo>
                    <a:pt x="3301" y="914400"/>
                  </a:lnTo>
                  <a:lnTo>
                    <a:pt x="0" y="931417"/>
                  </a:lnTo>
                  <a:lnTo>
                    <a:pt x="3301" y="947419"/>
                  </a:lnTo>
                  <a:lnTo>
                    <a:pt x="12446" y="960246"/>
                  </a:lnTo>
                  <a:lnTo>
                    <a:pt x="25780" y="968628"/>
                  </a:lnTo>
                  <a:lnTo>
                    <a:pt x="42163" y="971676"/>
                  </a:lnTo>
                  <a:lnTo>
                    <a:pt x="58419" y="968628"/>
                  </a:lnTo>
                  <a:lnTo>
                    <a:pt x="71754" y="960246"/>
                  </a:lnTo>
                  <a:lnTo>
                    <a:pt x="80899" y="947419"/>
                  </a:lnTo>
                  <a:lnTo>
                    <a:pt x="84327" y="931417"/>
                  </a:lnTo>
                  <a:lnTo>
                    <a:pt x="80899" y="914400"/>
                  </a:lnTo>
                  <a:lnTo>
                    <a:pt x="71754" y="901064"/>
                  </a:lnTo>
                  <a:lnTo>
                    <a:pt x="58419" y="892428"/>
                  </a:lnTo>
                  <a:lnTo>
                    <a:pt x="49784" y="890777"/>
                  </a:lnTo>
                  <a:lnTo>
                    <a:pt x="49784" y="84327"/>
                  </a:lnTo>
                  <a:lnTo>
                    <a:pt x="42163" y="84327"/>
                  </a:lnTo>
                  <a:lnTo>
                    <a:pt x="49784" y="82803"/>
                  </a:lnTo>
                  <a:lnTo>
                    <a:pt x="49784" y="42163"/>
                  </a:lnTo>
                  <a:lnTo>
                    <a:pt x="84327" y="42163"/>
                  </a:lnTo>
                  <a:lnTo>
                    <a:pt x="80899" y="25018"/>
                  </a:lnTo>
                  <a:lnTo>
                    <a:pt x="71754" y="11683"/>
                  </a:lnTo>
                  <a:lnTo>
                    <a:pt x="58419" y="3047"/>
                  </a:lnTo>
                  <a:lnTo>
                    <a:pt x="42163" y="0"/>
                  </a:lnTo>
                  <a:close/>
                </a:path>
                <a:path w="84454" h="972185">
                  <a:moveTo>
                    <a:pt x="49784" y="82803"/>
                  </a:moveTo>
                  <a:lnTo>
                    <a:pt x="42163" y="84327"/>
                  </a:lnTo>
                  <a:lnTo>
                    <a:pt x="49784" y="84327"/>
                  </a:lnTo>
                  <a:lnTo>
                    <a:pt x="49784" y="82803"/>
                  </a:lnTo>
                  <a:close/>
                </a:path>
                <a:path w="84454" h="972185">
                  <a:moveTo>
                    <a:pt x="84327" y="42163"/>
                  </a:moveTo>
                  <a:lnTo>
                    <a:pt x="49784" y="42163"/>
                  </a:lnTo>
                  <a:lnTo>
                    <a:pt x="49784" y="82803"/>
                  </a:lnTo>
                  <a:lnTo>
                    <a:pt x="58419" y="81025"/>
                  </a:lnTo>
                  <a:lnTo>
                    <a:pt x="71754" y="71881"/>
                  </a:lnTo>
                  <a:lnTo>
                    <a:pt x="80899" y="58419"/>
                  </a:lnTo>
                  <a:lnTo>
                    <a:pt x="84327" y="42163"/>
                  </a:lnTo>
                  <a:close/>
                </a:path>
              </a:pathLst>
            </a:custGeom>
            <a:solidFill>
              <a:srgbClr val="DB0513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" name="object 13"/>
          <p:cNvGrpSpPr/>
          <p:nvPr/>
        </p:nvGrpSpPr>
        <p:grpSpPr>
          <a:xfrm>
            <a:off x="5713476" y="3310127"/>
            <a:ext cx="868044" cy="1667510"/>
            <a:chOff x="5713476" y="3310127"/>
            <a:chExt cx="868044" cy="1667510"/>
          </a:xfrm>
        </p:grpSpPr>
        <p:sp>
          <p:nvSpPr>
            <p:cNvPr id="14" name="object 14"/>
            <p:cNvSpPr/>
            <p:nvPr/>
          </p:nvSpPr>
          <p:spPr>
            <a:xfrm>
              <a:off x="5713476" y="3310127"/>
              <a:ext cx="868044" cy="1005840"/>
            </a:xfrm>
            <a:custGeom>
              <a:avLst/>
              <a:gdLst/>
              <a:ahLst/>
              <a:cxnLst/>
              <a:rect l="l" t="t" r="r" b="b"/>
              <a:pathLst>
                <a:path w="868045" h="1005839">
                  <a:moveTo>
                    <a:pt x="433070" y="0"/>
                  </a:moveTo>
                  <a:lnTo>
                    <a:pt x="0" y="218439"/>
                  </a:lnTo>
                  <a:lnTo>
                    <a:pt x="0" y="787400"/>
                  </a:lnTo>
                  <a:lnTo>
                    <a:pt x="433070" y="1005840"/>
                  </a:lnTo>
                  <a:lnTo>
                    <a:pt x="868045" y="787400"/>
                  </a:lnTo>
                  <a:lnTo>
                    <a:pt x="868045" y="218439"/>
                  </a:lnTo>
                  <a:lnTo>
                    <a:pt x="433070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5861304" y="3480815"/>
              <a:ext cx="572770" cy="664845"/>
            </a:xfrm>
            <a:custGeom>
              <a:avLst/>
              <a:gdLst/>
              <a:ahLst/>
              <a:cxnLst/>
              <a:rect l="l" t="t" r="r" b="b"/>
              <a:pathLst>
                <a:path w="572770" h="664845">
                  <a:moveTo>
                    <a:pt x="285369" y="0"/>
                  </a:moveTo>
                  <a:lnTo>
                    <a:pt x="0" y="143637"/>
                  </a:lnTo>
                  <a:lnTo>
                    <a:pt x="0" y="520700"/>
                  </a:lnTo>
                  <a:lnTo>
                    <a:pt x="285369" y="664337"/>
                  </a:lnTo>
                  <a:lnTo>
                    <a:pt x="572643" y="520700"/>
                  </a:lnTo>
                  <a:lnTo>
                    <a:pt x="572643" y="143637"/>
                  </a:lnTo>
                  <a:lnTo>
                    <a:pt x="285369" y="0"/>
                  </a:lnTo>
                  <a:close/>
                </a:path>
              </a:pathLst>
            </a:custGeom>
            <a:solidFill>
              <a:srgbClr val="DA051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6106541" y="3654678"/>
              <a:ext cx="84455" cy="1322705"/>
            </a:xfrm>
            <a:custGeom>
              <a:avLst/>
              <a:gdLst/>
              <a:ahLst/>
              <a:cxnLst/>
              <a:rect l="l" t="t" r="r" b="b"/>
              <a:pathLst>
                <a:path w="84454" h="1322704">
                  <a:moveTo>
                    <a:pt x="42163" y="0"/>
                  </a:moveTo>
                  <a:lnTo>
                    <a:pt x="25908" y="3429"/>
                  </a:lnTo>
                  <a:lnTo>
                    <a:pt x="12446" y="12573"/>
                  </a:lnTo>
                  <a:lnTo>
                    <a:pt x="3429" y="25908"/>
                  </a:lnTo>
                  <a:lnTo>
                    <a:pt x="0" y="42163"/>
                  </a:lnTo>
                  <a:lnTo>
                    <a:pt x="3429" y="58547"/>
                  </a:lnTo>
                  <a:lnTo>
                    <a:pt x="12446" y="71882"/>
                  </a:lnTo>
                  <a:lnTo>
                    <a:pt x="25908" y="81025"/>
                  </a:lnTo>
                  <a:lnTo>
                    <a:pt x="34544" y="82804"/>
                  </a:lnTo>
                  <a:lnTo>
                    <a:pt x="34544" y="1239774"/>
                  </a:lnTo>
                  <a:lnTo>
                    <a:pt x="25908" y="1241552"/>
                  </a:lnTo>
                  <a:lnTo>
                    <a:pt x="12446" y="1250696"/>
                  </a:lnTo>
                  <a:lnTo>
                    <a:pt x="3429" y="1264158"/>
                  </a:lnTo>
                  <a:lnTo>
                    <a:pt x="0" y="1280414"/>
                  </a:lnTo>
                  <a:lnTo>
                    <a:pt x="3429" y="1296670"/>
                  </a:lnTo>
                  <a:lnTo>
                    <a:pt x="12446" y="1310132"/>
                  </a:lnTo>
                  <a:lnTo>
                    <a:pt x="25908" y="1319149"/>
                  </a:lnTo>
                  <a:lnTo>
                    <a:pt x="42163" y="1322578"/>
                  </a:lnTo>
                  <a:lnTo>
                    <a:pt x="58420" y="1319149"/>
                  </a:lnTo>
                  <a:lnTo>
                    <a:pt x="71882" y="1310132"/>
                  </a:lnTo>
                  <a:lnTo>
                    <a:pt x="81025" y="1296670"/>
                  </a:lnTo>
                  <a:lnTo>
                    <a:pt x="84328" y="1280414"/>
                  </a:lnTo>
                  <a:lnTo>
                    <a:pt x="81025" y="1264158"/>
                  </a:lnTo>
                  <a:lnTo>
                    <a:pt x="71882" y="1250696"/>
                  </a:lnTo>
                  <a:lnTo>
                    <a:pt x="58420" y="1241552"/>
                  </a:lnTo>
                  <a:lnTo>
                    <a:pt x="47879" y="1239393"/>
                  </a:lnTo>
                  <a:lnTo>
                    <a:pt x="47879" y="83185"/>
                  </a:lnTo>
                  <a:lnTo>
                    <a:pt x="58420" y="81025"/>
                  </a:lnTo>
                  <a:lnTo>
                    <a:pt x="71882" y="71882"/>
                  </a:lnTo>
                  <a:lnTo>
                    <a:pt x="81025" y="58547"/>
                  </a:lnTo>
                  <a:lnTo>
                    <a:pt x="84328" y="42163"/>
                  </a:lnTo>
                  <a:lnTo>
                    <a:pt x="81025" y="25908"/>
                  </a:lnTo>
                  <a:lnTo>
                    <a:pt x="71882" y="12573"/>
                  </a:lnTo>
                  <a:lnTo>
                    <a:pt x="58420" y="3429"/>
                  </a:lnTo>
                  <a:lnTo>
                    <a:pt x="42163" y="0"/>
                  </a:lnTo>
                  <a:close/>
                </a:path>
              </a:pathLst>
            </a:custGeom>
            <a:solidFill>
              <a:srgbClr val="DB0513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7" name="object 17"/>
          <p:cNvGrpSpPr/>
          <p:nvPr/>
        </p:nvGrpSpPr>
        <p:grpSpPr>
          <a:xfrm>
            <a:off x="7455407" y="2500883"/>
            <a:ext cx="868044" cy="1819910"/>
            <a:chOff x="7455407" y="2500883"/>
            <a:chExt cx="868044" cy="1819910"/>
          </a:xfrm>
        </p:grpSpPr>
        <p:sp>
          <p:nvSpPr>
            <p:cNvPr id="18" name="object 18"/>
            <p:cNvSpPr/>
            <p:nvPr/>
          </p:nvSpPr>
          <p:spPr>
            <a:xfrm>
              <a:off x="7455407" y="3314700"/>
              <a:ext cx="868044" cy="1005840"/>
            </a:xfrm>
            <a:custGeom>
              <a:avLst/>
              <a:gdLst/>
              <a:ahLst/>
              <a:cxnLst/>
              <a:rect l="l" t="t" r="r" b="b"/>
              <a:pathLst>
                <a:path w="868045" h="1005839">
                  <a:moveTo>
                    <a:pt x="434975" y="0"/>
                  </a:moveTo>
                  <a:lnTo>
                    <a:pt x="0" y="216535"/>
                  </a:lnTo>
                  <a:lnTo>
                    <a:pt x="0" y="789304"/>
                  </a:lnTo>
                  <a:lnTo>
                    <a:pt x="434975" y="1005839"/>
                  </a:lnTo>
                  <a:lnTo>
                    <a:pt x="868045" y="789304"/>
                  </a:lnTo>
                  <a:lnTo>
                    <a:pt x="868045" y="216535"/>
                  </a:lnTo>
                  <a:lnTo>
                    <a:pt x="434975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7603235" y="3485387"/>
              <a:ext cx="572770" cy="667385"/>
            </a:xfrm>
            <a:custGeom>
              <a:avLst/>
              <a:gdLst/>
              <a:ahLst/>
              <a:cxnLst/>
              <a:rect l="l" t="t" r="r" b="b"/>
              <a:pathLst>
                <a:path w="572770" h="667385">
                  <a:moveTo>
                    <a:pt x="287274" y="0"/>
                  </a:moveTo>
                  <a:lnTo>
                    <a:pt x="0" y="141859"/>
                  </a:lnTo>
                  <a:lnTo>
                    <a:pt x="0" y="523113"/>
                  </a:lnTo>
                  <a:lnTo>
                    <a:pt x="287274" y="666876"/>
                  </a:lnTo>
                  <a:lnTo>
                    <a:pt x="572643" y="523113"/>
                  </a:lnTo>
                  <a:lnTo>
                    <a:pt x="572643" y="141859"/>
                  </a:lnTo>
                  <a:lnTo>
                    <a:pt x="287274" y="0"/>
                  </a:lnTo>
                  <a:close/>
                </a:path>
              </a:pathLst>
            </a:custGeom>
            <a:solidFill>
              <a:srgbClr val="DA051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7844662" y="2500883"/>
              <a:ext cx="84455" cy="1322705"/>
            </a:xfrm>
            <a:custGeom>
              <a:avLst/>
              <a:gdLst/>
              <a:ahLst/>
              <a:cxnLst/>
              <a:rect l="l" t="t" r="r" b="b"/>
              <a:pathLst>
                <a:path w="84454" h="1322704">
                  <a:moveTo>
                    <a:pt x="42163" y="0"/>
                  </a:moveTo>
                  <a:lnTo>
                    <a:pt x="25780" y="3301"/>
                  </a:lnTo>
                  <a:lnTo>
                    <a:pt x="12445" y="12445"/>
                  </a:lnTo>
                  <a:lnTo>
                    <a:pt x="3301" y="25907"/>
                  </a:lnTo>
                  <a:lnTo>
                    <a:pt x="0" y="42163"/>
                  </a:lnTo>
                  <a:lnTo>
                    <a:pt x="3301" y="58419"/>
                  </a:lnTo>
                  <a:lnTo>
                    <a:pt x="12445" y="71881"/>
                  </a:lnTo>
                  <a:lnTo>
                    <a:pt x="25780" y="81025"/>
                  </a:lnTo>
                  <a:lnTo>
                    <a:pt x="34416" y="82803"/>
                  </a:lnTo>
                  <a:lnTo>
                    <a:pt x="34416" y="1241552"/>
                  </a:lnTo>
                  <a:lnTo>
                    <a:pt x="25780" y="1243202"/>
                  </a:lnTo>
                  <a:lnTo>
                    <a:pt x="12445" y="1251585"/>
                  </a:lnTo>
                  <a:lnTo>
                    <a:pt x="3301" y="1264285"/>
                  </a:lnTo>
                  <a:lnTo>
                    <a:pt x="0" y="1280287"/>
                  </a:lnTo>
                  <a:lnTo>
                    <a:pt x="3301" y="1297431"/>
                  </a:lnTo>
                  <a:lnTo>
                    <a:pt x="12445" y="1310766"/>
                  </a:lnTo>
                  <a:lnTo>
                    <a:pt x="25780" y="1319402"/>
                  </a:lnTo>
                  <a:lnTo>
                    <a:pt x="42163" y="1322451"/>
                  </a:lnTo>
                  <a:lnTo>
                    <a:pt x="58419" y="1319402"/>
                  </a:lnTo>
                  <a:lnTo>
                    <a:pt x="71754" y="1310766"/>
                  </a:lnTo>
                  <a:lnTo>
                    <a:pt x="80898" y="1297431"/>
                  </a:lnTo>
                  <a:lnTo>
                    <a:pt x="84327" y="1280287"/>
                  </a:lnTo>
                  <a:lnTo>
                    <a:pt x="80898" y="1264285"/>
                  </a:lnTo>
                  <a:lnTo>
                    <a:pt x="71881" y="1251585"/>
                  </a:lnTo>
                  <a:lnTo>
                    <a:pt x="58419" y="1243202"/>
                  </a:lnTo>
                  <a:lnTo>
                    <a:pt x="47878" y="1241170"/>
                  </a:lnTo>
                  <a:lnTo>
                    <a:pt x="47878" y="83185"/>
                  </a:lnTo>
                  <a:lnTo>
                    <a:pt x="58419" y="81025"/>
                  </a:lnTo>
                  <a:lnTo>
                    <a:pt x="71881" y="71881"/>
                  </a:lnTo>
                  <a:lnTo>
                    <a:pt x="80898" y="58419"/>
                  </a:lnTo>
                  <a:lnTo>
                    <a:pt x="84327" y="42163"/>
                  </a:lnTo>
                  <a:lnTo>
                    <a:pt x="80898" y="25907"/>
                  </a:lnTo>
                  <a:lnTo>
                    <a:pt x="71881" y="12445"/>
                  </a:lnTo>
                  <a:lnTo>
                    <a:pt x="58419" y="3301"/>
                  </a:lnTo>
                  <a:lnTo>
                    <a:pt x="42163" y="0"/>
                  </a:lnTo>
                  <a:close/>
                </a:path>
              </a:pathLst>
            </a:custGeom>
            <a:solidFill>
              <a:srgbClr val="DB0513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1" name="object 21"/>
          <p:cNvGrpSpPr/>
          <p:nvPr/>
        </p:nvGrpSpPr>
        <p:grpSpPr>
          <a:xfrm>
            <a:off x="9197340" y="3279647"/>
            <a:ext cx="865505" cy="1569720"/>
            <a:chOff x="9197340" y="3279647"/>
            <a:chExt cx="865505" cy="1569720"/>
          </a:xfrm>
        </p:grpSpPr>
        <p:sp>
          <p:nvSpPr>
            <p:cNvPr id="22" name="object 22"/>
            <p:cNvSpPr/>
            <p:nvPr/>
          </p:nvSpPr>
          <p:spPr>
            <a:xfrm>
              <a:off x="9197340" y="3279647"/>
              <a:ext cx="865505" cy="1003935"/>
            </a:xfrm>
            <a:custGeom>
              <a:avLst/>
              <a:gdLst/>
              <a:ahLst/>
              <a:cxnLst/>
              <a:rect l="l" t="t" r="r" b="b"/>
              <a:pathLst>
                <a:path w="865504" h="1003935">
                  <a:moveTo>
                    <a:pt x="432688" y="0"/>
                  </a:moveTo>
                  <a:lnTo>
                    <a:pt x="0" y="216535"/>
                  </a:lnTo>
                  <a:lnTo>
                    <a:pt x="0" y="787526"/>
                  </a:lnTo>
                  <a:lnTo>
                    <a:pt x="432688" y="1003935"/>
                  </a:lnTo>
                  <a:lnTo>
                    <a:pt x="865504" y="787526"/>
                  </a:lnTo>
                  <a:lnTo>
                    <a:pt x="865504" y="216535"/>
                  </a:lnTo>
                  <a:lnTo>
                    <a:pt x="432688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9345168" y="3447287"/>
              <a:ext cx="572770" cy="667385"/>
            </a:xfrm>
            <a:custGeom>
              <a:avLst/>
              <a:gdLst/>
              <a:ahLst/>
              <a:cxnLst/>
              <a:rect l="l" t="t" r="r" b="b"/>
              <a:pathLst>
                <a:path w="572770" h="667385">
                  <a:moveTo>
                    <a:pt x="285368" y="0"/>
                  </a:moveTo>
                  <a:lnTo>
                    <a:pt x="0" y="143763"/>
                  </a:lnTo>
                  <a:lnTo>
                    <a:pt x="0" y="523113"/>
                  </a:lnTo>
                  <a:lnTo>
                    <a:pt x="285368" y="666876"/>
                  </a:lnTo>
                  <a:lnTo>
                    <a:pt x="572642" y="523113"/>
                  </a:lnTo>
                  <a:lnTo>
                    <a:pt x="572642" y="143763"/>
                  </a:lnTo>
                  <a:lnTo>
                    <a:pt x="285368" y="0"/>
                  </a:lnTo>
                  <a:close/>
                </a:path>
              </a:pathLst>
            </a:custGeom>
            <a:solidFill>
              <a:srgbClr val="DA051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9590405" y="3522471"/>
              <a:ext cx="84455" cy="1326515"/>
            </a:xfrm>
            <a:custGeom>
              <a:avLst/>
              <a:gdLst/>
              <a:ahLst/>
              <a:cxnLst/>
              <a:rect l="l" t="t" r="r" b="b"/>
              <a:pathLst>
                <a:path w="84454" h="1326514">
                  <a:moveTo>
                    <a:pt x="42037" y="0"/>
                  </a:moveTo>
                  <a:lnTo>
                    <a:pt x="25780" y="3428"/>
                  </a:lnTo>
                  <a:lnTo>
                    <a:pt x="12446" y="12445"/>
                  </a:lnTo>
                  <a:lnTo>
                    <a:pt x="3301" y="25907"/>
                  </a:lnTo>
                  <a:lnTo>
                    <a:pt x="0" y="42163"/>
                  </a:lnTo>
                  <a:lnTo>
                    <a:pt x="3301" y="58419"/>
                  </a:lnTo>
                  <a:lnTo>
                    <a:pt x="12446" y="71881"/>
                  </a:lnTo>
                  <a:lnTo>
                    <a:pt x="25780" y="81025"/>
                  </a:lnTo>
                  <a:lnTo>
                    <a:pt x="36322" y="83185"/>
                  </a:lnTo>
                  <a:lnTo>
                    <a:pt x="36322" y="1243202"/>
                  </a:lnTo>
                  <a:lnTo>
                    <a:pt x="25780" y="1245362"/>
                  </a:lnTo>
                  <a:lnTo>
                    <a:pt x="12446" y="1254506"/>
                  </a:lnTo>
                  <a:lnTo>
                    <a:pt x="3301" y="1267840"/>
                  </a:lnTo>
                  <a:lnTo>
                    <a:pt x="0" y="1284223"/>
                  </a:lnTo>
                  <a:lnTo>
                    <a:pt x="3301" y="1300479"/>
                  </a:lnTo>
                  <a:lnTo>
                    <a:pt x="12446" y="1313941"/>
                  </a:lnTo>
                  <a:lnTo>
                    <a:pt x="25780" y="1322958"/>
                  </a:lnTo>
                  <a:lnTo>
                    <a:pt x="42037" y="1326388"/>
                  </a:lnTo>
                  <a:lnTo>
                    <a:pt x="58420" y="1322958"/>
                  </a:lnTo>
                  <a:lnTo>
                    <a:pt x="71754" y="1313941"/>
                  </a:lnTo>
                  <a:lnTo>
                    <a:pt x="80899" y="1300479"/>
                  </a:lnTo>
                  <a:lnTo>
                    <a:pt x="84200" y="1284223"/>
                  </a:lnTo>
                  <a:lnTo>
                    <a:pt x="80899" y="1267840"/>
                  </a:lnTo>
                  <a:lnTo>
                    <a:pt x="71754" y="1254506"/>
                  </a:lnTo>
                  <a:lnTo>
                    <a:pt x="58420" y="1245362"/>
                  </a:lnTo>
                  <a:lnTo>
                    <a:pt x="49784" y="1243583"/>
                  </a:lnTo>
                  <a:lnTo>
                    <a:pt x="49784" y="84327"/>
                  </a:lnTo>
                  <a:lnTo>
                    <a:pt x="42037" y="84327"/>
                  </a:lnTo>
                  <a:lnTo>
                    <a:pt x="49784" y="82803"/>
                  </a:lnTo>
                  <a:lnTo>
                    <a:pt x="49784" y="42163"/>
                  </a:lnTo>
                  <a:lnTo>
                    <a:pt x="84200" y="42163"/>
                  </a:lnTo>
                  <a:lnTo>
                    <a:pt x="80899" y="25907"/>
                  </a:lnTo>
                  <a:lnTo>
                    <a:pt x="71754" y="12445"/>
                  </a:lnTo>
                  <a:lnTo>
                    <a:pt x="58420" y="3428"/>
                  </a:lnTo>
                  <a:lnTo>
                    <a:pt x="42037" y="0"/>
                  </a:lnTo>
                  <a:close/>
                </a:path>
                <a:path w="84454" h="1326514">
                  <a:moveTo>
                    <a:pt x="49784" y="82803"/>
                  </a:moveTo>
                  <a:lnTo>
                    <a:pt x="42037" y="84327"/>
                  </a:lnTo>
                  <a:lnTo>
                    <a:pt x="49784" y="84327"/>
                  </a:lnTo>
                  <a:lnTo>
                    <a:pt x="49784" y="82803"/>
                  </a:lnTo>
                  <a:close/>
                </a:path>
                <a:path w="84454" h="1326514">
                  <a:moveTo>
                    <a:pt x="84200" y="42163"/>
                  </a:moveTo>
                  <a:lnTo>
                    <a:pt x="49784" y="42163"/>
                  </a:lnTo>
                  <a:lnTo>
                    <a:pt x="49784" y="82803"/>
                  </a:lnTo>
                  <a:lnTo>
                    <a:pt x="58420" y="81025"/>
                  </a:lnTo>
                  <a:lnTo>
                    <a:pt x="71754" y="71881"/>
                  </a:lnTo>
                  <a:lnTo>
                    <a:pt x="80899" y="58419"/>
                  </a:lnTo>
                  <a:lnTo>
                    <a:pt x="84200" y="42163"/>
                  </a:lnTo>
                  <a:close/>
                </a:path>
              </a:pathLst>
            </a:custGeom>
            <a:solidFill>
              <a:srgbClr val="DB0513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5" name="object 25"/>
          <p:cNvGrpSpPr/>
          <p:nvPr/>
        </p:nvGrpSpPr>
        <p:grpSpPr>
          <a:xfrm>
            <a:off x="10939271" y="2918713"/>
            <a:ext cx="865505" cy="1365250"/>
            <a:chOff x="10939271" y="2918713"/>
            <a:chExt cx="865505" cy="1365250"/>
          </a:xfrm>
        </p:grpSpPr>
        <p:sp>
          <p:nvSpPr>
            <p:cNvPr id="26" name="object 26"/>
            <p:cNvSpPr/>
            <p:nvPr/>
          </p:nvSpPr>
          <p:spPr>
            <a:xfrm>
              <a:off x="10939271" y="3279647"/>
              <a:ext cx="865505" cy="1003935"/>
            </a:xfrm>
            <a:custGeom>
              <a:avLst/>
              <a:gdLst/>
              <a:ahLst/>
              <a:cxnLst/>
              <a:rect l="l" t="t" r="r" b="b"/>
              <a:pathLst>
                <a:path w="865504" h="1003935">
                  <a:moveTo>
                    <a:pt x="432688" y="0"/>
                  </a:moveTo>
                  <a:lnTo>
                    <a:pt x="0" y="216535"/>
                  </a:lnTo>
                  <a:lnTo>
                    <a:pt x="0" y="787526"/>
                  </a:lnTo>
                  <a:lnTo>
                    <a:pt x="432688" y="1003935"/>
                  </a:lnTo>
                  <a:lnTo>
                    <a:pt x="865504" y="787526"/>
                  </a:lnTo>
                  <a:lnTo>
                    <a:pt x="865504" y="216535"/>
                  </a:lnTo>
                  <a:lnTo>
                    <a:pt x="432688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11087099" y="3447287"/>
              <a:ext cx="570865" cy="667385"/>
            </a:xfrm>
            <a:custGeom>
              <a:avLst/>
              <a:gdLst/>
              <a:ahLst/>
              <a:cxnLst/>
              <a:rect l="l" t="t" r="r" b="b"/>
              <a:pathLst>
                <a:path w="570865" h="667385">
                  <a:moveTo>
                    <a:pt x="285369" y="0"/>
                  </a:moveTo>
                  <a:lnTo>
                    <a:pt x="0" y="143763"/>
                  </a:lnTo>
                  <a:lnTo>
                    <a:pt x="0" y="523113"/>
                  </a:lnTo>
                  <a:lnTo>
                    <a:pt x="285369" y="666876"/>
                  </a:lnTo>
                  <a:lnTo>
                    <a:pt x="570865" y="523113"/>
                  </a:lnTo>
                  <a:lnTo>
                    <a:pt x="570865" y="143763"/>
                  </a:lnTo>
                  <a:lnTo>
                    <a:pt x="285369" y="0"/>
                  </a:lnTo>
                  <a:close/>
                </a:path>
              </a:pathLst>
            </a:custGeom>
            <a:solidFill>
              <a:srgbClr val="DA05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13032" y="2918713"/>
              <a:ext cx="84327" cy="83185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1336019" y="3003041"/>
              <a:ext cx="84455" cy="782320"/>
            </a:xfrm>
            <a:custGeom>
              <a:avLst/>
              <a:gdLst/>
              <a:ahLst/>
              <a:cxnLst/>
              <a:rect l="l" t="t" r="r" b="b"/>
              <a:pathLst>
                <a:path w="84454" h="782320">
                  <a:moveTo>
                    <a:pt x="26161" y="0"/>
                  </a:moveTo>
                  <a:lnTo>
                    <a:pt x="12826" y="0"/>
                  </a:lnTo>
                  <a:lnTo>
                    <a:pt x="33274" y="699643"/>
                  </a:lnTo>
                  <a:lnTo>
                    <a:pt x="24002" y="702183"/>
                  </a:lnTo>
                  <a:lnTo>
                    <a:pt x="10795" y="711835"/>
                  </a:lnTo>
                  <a:lnTo>
                    <a:pt x="2285" y="725424"/>
                  </a:lnTo>
                  <a:lnTo>
                    <a:pt x="0" y="741807"/>
                  </a:lnTo>
                  <a:lnTo>
                    <a:pt x="3428" y="758063"/>
                  </a:lnTo>
                  <a:lnTo>
                    <a:pt x="12446" y="771271"/>
                  </a:lnTo>
                  <a:lnTo>
                    <a:pt x="25907" y="779780"/>
                  </a:lnTo>
                  <a:lnTo>
                    <a:pt x="42163" y="782066"/>
                  </a:lnTo>
                  <a:lnTo>
                    <a:pt x="58420" y="778637"/>
                  </a:lnTo>
                  <a:lnTo>
                    <a:pt x="71881" y="769493"/>
                  </a:lnTo>
                  <a:lnTo>
                    <a:pt x="81025" y="756158"/>
                  </a:lnTo>
                  <a:lnTo>
                    <a:pt x="84327" y="739902"/>
                  </a:lnTo>
                  <a:lnTo>
                    <a:pt x="79882" y="723519"/>
                  </a:lnTo>
                  <a:lnTo>
                    <a:pt x="70230" y="710184"/>
                  </a:lnTo>
                  <a:lnTo>
                    <a:pt x="56641" y="701040"/>
                  </a:lnTo>
                  <a:lnTo>
                    <a:pt x="46735" y="699008"/>
                  </a:lnTo>
                  <a:lnTo>
                    <a:pt x="26161" y="0"/>
                  </a:lnTo>
                  <a:close/>
                </a:path>
              </a:pathLst>
            </a:custGeom>
            <a:solidFill>
              <a:srgbClr val="DB051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/>
          <p:cNvSpPr txBox="1"/>
          <p:nvPr/>
        </p:nvSpPr>
        <p:spPr>
          <a:xfrm>
            <a:off x="2403094" y="3653154"/>
            <a:ext cx="586105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114">
                <a:solidFill>
                  <a:srgbClr val="FFFFFF"/>
                </a:solidFill>
                <a:latin typeface="Lucida Sans Unicode"/>
                <a:cs typeface="Lucida Sans Unicode"/>
              </a:rPr>
              <a:t>2004</a:t>
            </a:r>
            <a:r>
              <a:rPr dirty="0" sz="1500" spc="-3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146930" y="3653154"/>
            <a:ext cx="586105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114">
                <a:solidFill>
                  <a:srgbClr val="FFFFFF"/>
                </a:solidFill>
                <a:latin typeface="Lucida Sans Unicode"/>
                <a:cs typeface="Lucida Sans Unicode"/>
              </a:rPr>
              <a:t>2006</a:t>
            </a:r>
            <a:r>
              <a:rPr dirty="0" sz="1500" spc="-3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886958" y="3653154"/>
            <a:ext cx="586105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114">
                <a:solidFill>
                  <a:srgbClr val="FFFFFF"/>
                </a:solidFill>
                <a:latin typeface="Lucida Sans Unicode"/>
                <a:cs typeface="Lucida Sans Unicode"/>
              </a:rPr>
              <a:t>2009</a:t>
            </a:r>
            <a:r>
              <a:rPr dirty="0" sz="1500" spc="-3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665211" y="3662553"/>
            <a:ext cx="586105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114">
                <a:solidFill>
                  <a:srgbClr val="FFFFFF"/>
                </a:solidFill>
                <a:latin typeface="Lucida Sans Unicode"/>
                <a:cs typeface="Lucida Sans Unicode"/>
              </a:rPr>
              <a:t>2010</a:t>
            </a:r>
            <a:r>
              <a:rPr dirty="0" sz="1500" spc="-3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365106" y="3620516"/>
            <a:ext cx="586105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114">
                <a:solidFill>
                  <a:srgbClr val="FFFFFF"/>
                </a:solidFill>
                <a:latin typeface="Lucida Sans Unicode"/>
                <a:cs typeface="Lucida Sans Unicode"/>
              </a:rPr>
              <a:t>2013</a:t>
            </a:r>
            <a:r>
              <a:rPr dirty="0" sz="1500" spc="-33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1103102" y="3620516"/>
            <a:ext cx="588010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120">
                <a:solidFill>
                  <a:srgbClr val="FFFFFF"/>
                </a:solidFill>
                <a:latin typeface="Lucida Sans Unicode"/>
                <a:cs typeface="Lucida Sans Unicode"/>
              </a:rPr>
              <a:t>2021</a:t>
            </a:r>
            <a:r>
              <a:rPr dirty="0" sz="1500" spc="-32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922145" y="5011292"/>
            <a:ext cx="1679575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 b="1">
                <a:solidFill>
                  <a:srgbClr val="0D0D0D"/>
                </a:solidFill>
                <a:latin typeface="Calibri"/>
                <a:cs typeface="Calibri"/>
              </a:rPr>
              <a:t>Sword </a:t>
            </a:r>
            <a:r>
              <a:rPr dirty="0" sz="1500" spc="10" b="1">
                <a:solidFill>
                  <a:srgbClr val="0D0D0D"/>
                </a:solidFill>
                <a:latin typeface="Calibri"/>
                <a:cs typeface="Calibri"/>
              </a:rPr>
              <a:t>Company</a:t>
            </a:r>
            <a:r>
              <a:rPr dirty="0" sz="1500" spc="-204" b="1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dirty="0" sz="1500" spc="5" b="1">
                <a:solidFill>
                  <a:srgbClr val="0D0D0D"/>
                </a:solidFill>
                <a:latin typeface="Calibri"/>
                <a:cs typeface="Calibri"/>
              </a:rPr>
              <a:t>was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877948" y="5366384"/>
            <a:ext cx="1722755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10" b="1">
                <a:solidFill>
                  <a:srgbClr val="0D0D0D"/>
                </a:solidFill>
                <a:latin typeface="Calibri"/>
                <a:cs typeface="Calibri"/>
              </a:rPr>
              <a:t>officially</a:t>
            </a:r>
            <a:r>
              <a:rPr dirty="0" sz="1500" spc="-130" b="1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dirty="0" sz="1500" spc="10" b="1">
                <a:solidFill>
                  <a:srgbClr val="0D0D0D"/>
                </a:solidFill>
                <a:latin typeface="Calibri"/>
                <a:cs typeface="Calibri"/>
              </a:rPr>
              <a:t>established.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600703" y="1877364"/>
            <a:ext cx="1467485" cy="7296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36195">
              <a:lnSpc>
                <a:spcPct val="154000"/>
              </a:lnSpc>
              <a:spcBef>
                <a:spcPts val="95"/>
              </a:spcBef>
            </a:pPr>
            <a:r>
              <a:rPr dirty="0" sz="1500" spc="10" b="1">
                <a:solidFill>
                  <a:srgbClr val="0D0D0D"/>
                </a:solidFill>
                <a:latin typeface="Calibri"/>
                <a:cs typeface="Calibri"/>
              </a:rPr>
              <a:t>Products </a:t>
            </a:r>
            <a:r>
              <a:rPr dirty="0" sz="1500" spc="-10" b="1">
                <a:solidFill>
                  <a:srgbClr val="0D0D0D"/>
                </a:solidFill>
                <a:latin typeface="Calibri"/>
                <a:cs typeface="Calibri"/>
              </a:rPr>
              <a:t>entered  </a:t>
            </a:r>
            <a:r>
              <a:rPr dirty="0" sz="1500" spc="5" b="1">
                <a:solidFill>
                  <a:srgbClr val="0D0D0D"/>
                </a:solidFill>
                <a:latin typeface="Calibri"/>
                <a:cs typeface="Calibri"/>
              </a:rPr>
              <a:t>overseas</a:t>
            </a:r>
            <a:r>
              <a:rPr dirty="0" sz="1500" spc="-95" b="1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dirty="0" sz="1500" spc="-5" b="1">
                <a:solidFill>
                  <a:srgbClr val="0D0D0D"/>
                </a:solidFill>
                <a:latin typeface="Calibri"/>
                <a:cs typeface="Calibri"/>
              </a:rPr>
              <a:t>markets.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218303" y="5063484"/>
            <a:ext cx="1657350" cy="730885"/>
          </a:xfrm>
          <a:prstGeom prst="rect">
            <a:avLst/>
          </a:prstGeom>
        </p:spPr>
        <p:txBody>
          <a:bodyPr wrap="square" lIns="0" tIns="136525" rIns="0" bIns="0" rtlCol="0" vert="horz">
            <a:spAutoFit/>
          </a:bodyPr>
          <a:lstStyle/>
          <a:p>
            <a:pPr marL="50800">
              <a:lnSpc>
                <a:spcPct val="100000"/>
              </a:lnSpc>
              <a:spcBef>
                <a:spcPts val="1075"/>
              </a:spcBef>
            </a:pPr>
            <a:r>
              <a:rPr dirty="0" sz="1500" spc="5" b="1">
                <a:solidFill>
                  <a:srgbClr val="0D0D0D"/>
                </a:solidFill>
                <a:latin typeface="Calibri"/>
                <a:cs typeface="Calibri"/>
              </a:rPr>
              <a:t>International</a:t>
            </a:r>
            <a:r>
              <a:rPr dirty="0" sz="1500" spc="-35" b="1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0D0D0D"/>
                </a:solidFill>
                <a:latin typeface="Calibri"/>
                <a:cs typeface="Calibri"/>
              </a:rPr>
              <a:t>brand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dirty="0" sz="1500" spc="5" b="1">
                <a:solidFill>
                  <a:srgbClr val="0D0D0D"/>
                </a:solidFill>
                <a:latin typeface="Calibri"/>
                <a:cs typeface="Calibri"/>
              </a:rPr>
              <a:t>SWORD</a:t>
            </a:r>
            <a:r>
              <a:rPr dirty="0" sz="1500" spc="-125" b="1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dirty="0" sz="1500" spc="10" b="1">
                <a:solidFill>
                  <a:srgbClr val="0D0D0D"/>
                </a:solidFill>
                <a:latin typeface="Calibri"/>
                <a:cs typeface="Calibri"/>
              </a:rPr>
              <a:t>established.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732011" y="5038470"/>
            <a:ext cx="1624965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 b="1">
                <a:solidFill>
                  <a:srgbClr val="0D0D0D"/>
                </a:solidFill>
                <a:latin typeface="Calibri"/>
                <a:cs typeface="Calibri"/>
              </a:rPr>
              <a:t>Sword was</a:t>
            </a:r>
            <a:r>
              <a:rPr dirty="0" sz="1500" spc="-215" b="1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dirty="0" sz="1500" spc="5" b="1">
                <a:solidFill>
                  <a:srgbClr val="0D0D0D"/>
                </a:solidFill>
                <a:latin typeface="Calibri"/>
                <a:cs typeface="Calibri"/>
              </a:rPr>
              <a:t>awarded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774683" y="5268208"/>
            <a:ext cx="1543050" cy="730885"/>
          </a:xfrm>
          <a:prstGeom prst="rect">
            <a:avLst/>
          </a:prstGeom>
        </p:spPr>
        <p:txBody>
          <a:bodyPr wrap="square" lIns="0" tIns="13652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75"/>
              </a:spcBef>
            </a:pPr>
            <a:r>
              <a:rPr dirty="0" sz="1500" spc="5" b="1">
                <a:solidFill>
                  <a:srgbClr val="0D0D0D"/>
                </a:solidFill>
                <a:latin typeface="Calibri"/>
                <a:cs typeface="Calibri"/>
              </a:rPr>
              <a:t>"Internationally</a:t>
            </a:r>
            <a:endParaRPr sz="15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975"/>
              </a:spcBef>
            </a:pPr>
            <a:r>
              <a:rPr dirty="0" sz="1500" spc="10" b="1">
                <a:solidFill>
                  <a:srgbClr val="0D0D0D"/>
                </a:solidFill>
                <a:latin typeface="Calibri"/>
                <a:cs typeface="Calibri"/>
              </a:rPr>
              <a:t>Renowned</a:t>
            </a:r>
            <a:r>
              <a:rPr dirty="0" sz="1500" spc="-25" b="1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dirty="0" sz="1500" spc="-5" b="1">
                <a:solidFill>
                  <a:srgbClr val="0D0D0D"/>
                </a:solidFill>
                <a:latin typeface="Calibri"/>
                <a:cs typeface="Calibri"/>
              </a:rPr>
              <a:t>Brand".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871843" y="1233844"/>
            <a:ext cx="1854835" cy="729615"/>
          </a:xfrm>
          <a:prstGeom prst="rect">
            <a:avLst/>
          </a:prstGeom>
        </p:spPr>
        <p:txBody>
          <a:bodyPr wrap="square" lIns="0" tIns="13525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65"/>
              </a:spcBef>
            </a:pPr>
            <a:r>
              <a:rPr dirty="0" sz="1500" spc="5" b="1">
                <a:solidFill>
                  <a:srgbClr val="0D0D0D"/>
                </a:solidFill>
                <a:latin typeface="Calibri"/>
                <a:cs typeface="Calibri"/>
              </a:rPr>
              <a:t>Sword </a:t>
            </a:r>
            <a:r>
              <a:rPr dirty="0" sz="1500" spc="10" b="1">
                <a:solidFill>
                  <a:srgbClr val="0D0D0D"/>
                </a:solidFill>
                <a:latin typeface="Calibri"/>
                <a:cs typeface="Calibri"/>
              </a:rPr>
              <a:t>officially</a:t>
            </a:r>
            <a:r>
              <a:rPr dirty="0" sz="1500" spc="-180" b="1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dirty="0" sz="1500" spc="5" b="1">
                <a:solidFill>
                  <a:srgbClr val="0D0D0D"/>
                </a:solidFill>
                <a:latin typeface="Calibri"/>
                <a:cs typeface="Calibri"/>
              </a:rPr>
              <a:t>settled</a:t>
            </a:r>
            <a:endParaRPr sz="1500">
              <a:latin typeface="Calibri"/>
              <a:cs typeface="Calibri"/>
            </a:endParaRPr>
          </a:p>
          <a:p>
            <a:pPr algn="ctr" marL="6350">
              <a:lnSpc>
                <a:spcPct val="100000"/>
              </a:lnSpc>
              <a:spcBef>
                <a:spcPts val="969"/>
              </a:spcBef>
            </a:pPr>
            <a:r>
              <a:rPr dirty="0" sz="1500" spc="10" b="1">
                <a:solidFill>
                  <a:srgbClr val="0D0D0D"/>
                </a:solidFill>
                <a:latin typeface="Calibri"/>
                <a:cs typeface="Calibri"/>
              </a:rPr>
              <a:t>in </a:t>
            </a:r>
            <a:r>
              <a:rPr dirty="0" sz="1500" spc="-20" b="1">
                <a:solidFill>
                  <a:srgbClr val="0D0D0D"/>
                </a:solidFill>
                <a:latin typeface="Calibri"/>
                <a:cs typeface="Calibri"/>
              </a:rPr>
              <a:t>Yuhang</a:t>
            </a:r>
            <a:r>
              <a:rPr dirty="0" sz="1500" spc="-15" b="1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dirty="0" sz="1500" spc="5" b="1">
                <a:solidFill>
                  <a:srgbClr val="0D0D0D"/>
                </a:solidFill>
                <a:latin typeface="Calibri"/>
                <a:cs typeface="Calibri"/>
              </a:rPr>
              <a:t>Economic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004050" y="2098675"/>
            <a:ext cx="1596390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 b="1">
                <a:solidFill>
                  <a:srgbClr val="0D0D0D"/>
                </a:solidFill>
                <a:latin typeface="Calibri"/>
                <a:cs typeface="Calibri"/>
              </a:rPr>
              <a:t>Development</a:t>
            </a:r>
            <a:r>
              <a:rPr dirty="0" sz="1500" spc="-100" b="1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dirty="0" sz="1500" spc="5" b="1">
                <a:solidFill>
                  <a:srgbClr val="0D0D0D"/>
                </a:solidFill>
                <a:latin typeface="Calibri"/>
                <a:cs typeface="Calibri"/>
              </a:rPr>
              <a:t>Zone.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0339578" y="2003297"/>
            <a:ext cx="2395855" cy="862965"/>
          </a:xfrm>
          <a:custGeom>
            <a:avLst/>
            <a:gdLst/>
            <a:ahLst/>
            <a:cxnLst/>
            <a:rect l="l" t="t" r="r" b="b"/>
            <a:pathLst>
              <a:path w="2395854" h="862964">
                <a:moveTo>
                  <a:pt x="0" y="247268"/>
                </a:moveTo>
                <a:lnTo>
                  <a:pt x="6603" y="190753"/>
                </a:lnTo>
                <a:lnTo>
                  <a:pt x="25273" y="138684"/>
                </a:lnTo>
                <a:lnTo>
                  <a:pt x="54610" y="92837"/>
                </a:lnTo>
                <a:lnTo>
                  <a:pt x="93218" y="54483"/>
                </a:lnTo>
                <a:lnTo>
                  <a:pt x="139446" y="25273"/>
                </a:lnTo>
                <a:lnTo>
                  <a:pt x="191897" y="6603"/>
                </a:lnTo>
                <a:lnTo>
                  <a:pt x="249174" y="0"/>
                </a:lnTo>
                <a:lnTo>
                  <a:pt x="2148458" y="0"/>
                </a:lnTo>
                <a:lnTo>
                  <a:pt x="2204974" y="6603"/>
                </a:lnTo>
                <a:lnTo>
                  <a:pt x="2257044" y="25273"/>
                </a:lnTo>
                <a:lnTo>
                  <a:pt x="2302891" y="54483"/>
                </a:lnTo>
                <a:lnTo>
                  <a:pt x="2341245" y="92837"/>
                </a:lnTo>
                <a:lnTo>
                  <a:pt x="2370454" y="138684"/>
                </a:lnTo>
                <a:lnTo>
                  <a:pt x="2389124" y="190753"/>
                </a:lnTo>
                <a:lnTo>
                  <a:pt x="2395728" y="247268"/>
                </a:lnTo>
                <a:lnTo>
                  <a:pt x="2395728" y="615314"/>
                </a:lnTo>
                <a:lnTo>
                  <a:pt x="2389124" y="671829"/>
                </a:lnTo>
                <a:lnTo>
                  <a:pt x="2370454" y="723900"/>
                </a:lnTo>
                <a:lnTo>
                  <a:pt x="2341245" y="769747"/>
                </a:lnTo>
                <a:lnTo>
                  <a:pt x="2302891" y="808101"/>
                </a:lnTo>
                <a:lnTo>
                  <a:pt x="2257044" y="837311"/>
                </a:lnTo>
                <a:lnTo>
                  <a:pt x="2204974" y="855979"/>
                </a:lnTo>
                <a:lnTo>
                  <a:pt x="2148458" y="862584"/>
                </a:lnTo>
                <a:lnTo>
                  <a:pt x="249174" y="862584"/>
                </a:lnTo>
                <a:lnTo>
                  <a:pt x="191897" y="855979"/>
                </a:lnTo>
                <a:lnTo>
                  <a:pt x="139446" y="837311"/>
                </a:lnTo>
                <a:lnTo>
                  <a:pt x="93218" y="808101"/>
                </a:lnTo>
                <a:lnTo>
                  <a:pt x="54610" y="769747"/>
                </a:lnTo>
                <a:lnTo>
                  <a:pt x="25273" y="723900"/>
                </a:lnTo>
                <a:lnTo>
                  <a:pt x="6603" y="671829"/>
                </a:lnTo>
                <a:lnTo>
                  <a:pt x="0" y="615314"/>
                </a:lnTo>
                <a:lnTo>
                  <a:pt x="0" y="247268"/>
                </a:lnTo>
                <a:close/>
              </a:path>
            </a:pathLst>
          </a:custGeom>
          <a:ln w="10668">
            <a:solidFill>
              <a:srgbClr val="DB051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 txBox="1"/>
          <p:nvPr/>
        </p:nvSpPr>
        <p:spPr>
          <a:xfrm>
            <a:off x="10484357" y="2002078"/>
            <a:ext cx="2140585" cy="7296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54000"/>
              </a:lnSpc>
              <a:spcBef>
                <a:spcPts val="95"/>
              </a:spcBef>
            </a:pPr>
            <a:r>
              <a:rPr dirty="0" sz="1500" spc="-65" b="1">
                <a:solidFill>
                  <a:srgbClr val="0D0D0D"/>
                </a:solidFill>
                <a:latin typeface="Calibri"/>
                <a:cs typeface="Calibri"/>
              </a:rPr>
              <a:t>Top </a:t>
            </a:r>
            <a:r>
              <a:rPr dirty="0" sz="1500" spc="5" b="1">
                <a:solidFill>
                  <a:srgbClr val="0D0D0D"/>
                </a:solidFill>
                <a:latin typeface="Calibri"/>
                <a:cs typeface="Calibri"/>
              </a:rPr>
              <a:t>4 in </a:t>
            </a:r>
            <a:r>
              <a:rPr dirty="0" sz="1500" spc="10" b="1">
                <a:solidFill>
                  <a:srgbClr val="0D0D0D"/>
                </a:solidFill>
                <a:latin typeface="Calibri"/>
                <a:cs typeface="Calibri"/>
              </a:rPr>
              <a:t>the industry:</a:t>
            </a:r>
            <a:r>
              <a:rPr dirty="0" sz="1500" spc="-95" b="1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dirty="0" sz="1500" spc="5" b="1">
                <a:solidFill>
                  <a:srgbClr val="0D0D0D"/>
                </a:solidFill>
                <a:latin typeface="Calibri"/>
                <a:cs typeface="Calibri"/>
              </a:rPr>
              <a:t>sales  </a:t>
            </a:r>
            <a:r>
              <a:rPr dirty="0" sz="1500" spc="10" b="1">
                <a:solidFill>
                  <a:srgbClr val="0D0D0D"/>
                </a:solidFill>
                <a:latin typeface="Calibri"/>
                <a:cs typeface="Calibri"/>
              </a:rPr>
              <a:t>volume </a:t>
            </a:r>
            <a:r>
              <a:rPr dirty="0" sz="1500" spc="5" b="1">
                <a:solidFill>
                  <a:srgbClr val="0D0D0D"/>
                </a:solidFill>
                <a:latin typeface="Calibri"/>
                <a:cs typeface="Calibri"/>
              </a:rPr>
              <a:t>(102,000</a:t>
            </a:r>
            <a:r>
              <a:rPr dirty="0" sz="1500" spc="-70" b="1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dirty="0" sz="1500" spc="10" b="1">
                <a:solidFill>
                  <a:srgbClr val="0D0D0D"/>
                </a:solidFill>
                <a:latin typeface="Calibri"/>
                <a:cs typeface="Calibri"/>
              </a:rPr>
              <a:t>units)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8408543" y="4917440"/>
            <a:ext cx="2320925" cy="1224915"/>
          </a:xfrm>
          <a:custGeom>
            <a:avLst/>
            <a:gdLst/>
            <a:ahLst/>
            <a:cxnLst/>
            <a:rect l="l" t="t" r="r" b="b"/>
            <a:pathLst>
              <a:path w="2320925" h="1224914">
                <a:moveTo>
                  <a:pt x="0" y="352552"/>
                </a:moveTo>
                <a:lnTo>
                  <a:pt x="4699" y="295275"/>
                </a:lnTo>
                <a:lnTo>
                  <a:pt x="17906" y="240919"/>
                </a:lnTo>
                <a:lnTo>
                  <a:pt x="39242" y="190246"/>
                </a:lnTo>
                <a:lnTo>
                  <a:pt x="67817" y="144145"/>
                </a:lnTo>
                <a:lnTo>
                  <a:pt x="102997" y="102997"/>
                </a:lnTo>
                <a:lnTo>
                  <a:pt x="144145" y="67818"/>
                </a:lnTo>
                <a:lnTo>
                  <a:pt x="190246" y="39243"/>
                </a:lnTo>
                <a:lnTo>
                  <a:pt x="240918" y="17907"/>
                </a:lnTo>
                <a:lnTo>
                  <a:pt x="295275" y="4699"/>
                </a:lnTo>
                <a:lnTo>
                  <a:pt x="352678" y="0"/>
                </a:lnTo>
                <a:lnTo>
                  <a:pt x="1968118" y="0"/>
                </a:lnTo>
                <a:lnTo>
                  <a:pt x="2025523" y="4699"/>
                </a:lnTo>
                <a:lnTo>
                  <a:pt x="2079878" y="17907"/>
                </a:lnTo>
                <a:lnTo>
                  <a:pt x="2130425" y="39243"/>
                </a:lnTo>
                <a:lnTo>
                  <a:pt x="2176653" y="67818"/>
                </a:lnTo>
                <a:lnTo>
                  <a:pt x="2217674" y="102997"/>
                </a:lnTo>
                <a:lnTo>
                  <a:pt x="2252853" y="144145"/>
                </a:lnTo>
                <a:lnTo>
                  <a:pt x="2281428" y="190246"/>
                </a:lnTo>
                <a:lnTo>
                  <a:pt x="2302763" y="240919"/>
                </a:lnTo>
                <a:lnTo>
                  <a:pt x="2316099" y="295275"/>
                </a:lnTo>
                <a:lnTo>
                  <a:pt x="2320671" y="352552"/>
                </a:lnTo>
                <a:lnTo>
                  <a:pt x="2320671" y="873760"/>
                </a:lnTo>
                <a:lnTo>
                  <a:pt x="2316099" y="930656"/>
                </a:lnTo>
                <a:lnTo>
                  <a:pt x="2302763" y="984504"/>
                </a:lnTo>
                <a:lnTo>
                  <a:pt x="2281428" y="1034796"/>
                </a:lnTo>
                <a:lnTo>
                  <a:pt x="2252853" y="1080770"/>
                </a:lnTo>
                <a:lnTo>
                  <a:pt x="2217674" y="1121664"/>
                </a:lnTo>
                <a:lnTo>
                  <a:pt x="2176653" y="1156716"/>
                </a:lnTo>
                <a:lnTo>
                  <a:pt x="2130425" y="1185291"/>
                </a:lnTo>
                <a:lnTo>
                  <a:pt x="2079878" y="1206500"/>
                </a:lnTo>
                <a:lnTo>
                  <a:pt x="2025523" y="1219835"/>
                </a:lnTo>
                <a:lnTo>
                  <a:pt x="1968118" y="1224407"/>
                </a:lnTo>
                <a:lnTo>
                  <a:pt x="352678" y="1224407"/>
                </a:lnTo>
                <a:lnTo>
                  <a:pt x="295275" y="1219835"/>
                </a:lnTo>
                <a:lnTo>
                  <a:pt x="240918" y="1206500"/>
                </a:lnTo>
                <a:lnTo>
                  <a:pt x="190246" y="1185291"/>
                </a:lnTo>
                <a:lnTo>
                  <a:pt x="144145" y="1156716"/>
                </a:lnTo>
                <a:lnTo>
                  <a:pt x="102997" y="1121664"/>
                </a:lnTo>
                <a:lnTo>
                  <a:pt x="67817" y="1080770"/>
                </a:lnTo>
                <a:lnTo>
                  <a:pt x="39242" y="1034796"/>
                </a:lnTo>
                <a:lnTo>
                  <a:pt x="17906" y="984504"/>
                </a:lnTo>
                <a:lnTo>
                  <a:pt x="4699" y="930656"/>
                </a:lnTo>
                <a:lnTo>
                  <a:pt x="0" y="873760"/>
                </a:lnTo>
                <a:lnTo>
                  <a:pt x="0" y="352552"/>
                </a:lnTo>
                <a:close/>
              </a:path>
            </a:pathLst>
          </a:custGeom>
          <a:ln w="10668">
            <a:solidFill>
              <a:srgbClr val="DB051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6582409" y="1288541"/>
            <a:ext cx="2347595" cy="1121410"/>
          </a:xfrm>
          <a:custGeom>
            <a:avLst/>
            <a:gdLst/>
            <a:ahLst/>
            <a:cxnLst/>
            <a:rect l="l" t="t" r="r" b="b"/>
            <a:pathLst>
              <a:path w="2347595" h="1121410">
                <a:moveTo>
                  <a:pt x="0" y="321945"/>
                </a:moveTo>
                <a:lnTo>
                  <a:pt x="5207" y="263906"/>
                </a:lnTo>
                <a:lnTo>
                  <a:pt x="20320" y="209423"/>
                </a:lnTo>
                <a:lnTo>
                  <a:pt x="44323" y="159258"/>
                </a:lnTo>
                <a:lnTo>
                  <a:pt x="76326" y="114300"/>
                </a:lnTo>
                <a:lnTo>
                  <a:pt x="115443" y="75565"/>
                </a:lnTo>
                <a:lnTo>
                  <a:pt x="160655" y="43815"/>
                </a:lnTo>
                <a:lnTo>
                  <a:pt x="211074" y="20066"/>
                </a:lnTo>
                <a:lnTo>
                  <a:pt x="265811" y="5207"/>
                </a:lnTo>
                <a:lnTo>
                  <a:pt x="323850" y="0"/>
                </a:lnTo>
                <a:lnTo>
                  <a:pt x="2025523" y="0"/>
                </a:lnTo>
                <a:lnTo>
                  <a:pt x="2083435" y="5207"/>
                </a:lnTo>
                <a:lnTo>
                  <a:pt x="2138045" y="20066"/>
                </a:lnTo>
                <a:lnTo>
                  <a:pt x="2188210" y="43815"/>
                </a:lnTo>
                <a:lnTo>
                  <a:pt x="2233041" y="75565"/>
                </a:lnTo>
                <a:lnTo>
                  <a:pt x="2271903" y="114300"/>
                </a:lnTo>
                <a:lnTo>
                  <a:pt x="2303526" y="159258"/>
                </a:lnTo>
                <a:lnTo>
                  <a:pt x="2327275" y="209423"/>
                </a:lnTo>
                <a:lnTo>
                  <a:pt x="2342261" y="263906"/>
                </a:lnTo>
                <a:lnTo>
                  <a:pt x="2347468" y="321945"/>
                </a:lnTo>
                <a:lnTo>
                  <a:pt x="2347468" y="798957"/>
                </a:lnTo>
                <a:lnTo>
                  <a:pt x="2342261" y="856996"/>
                </a:lnTo>
                <a:lnTo>
                  <a:pt x="2327275" y="911479"/>
                </a:lnTo>
                <a:lnTo>
                  <a:pt x="2303526" y="961644"/>
                </a:lnTo>
                <a:lnTo>
                  <a:pt x="2271903" y="1006602"/>
                </a:lnTo>
                <a:lnTo>
                  <a:pt x="2233041" y="1045337"/>
                </a:lnTo>
                <a:lnTo>
                  <a:pt x="2188210" y="1076960"/>
                </a:lnTo>
                <a:lnTo>
                  <a:pt x="2138045" y="1100836"/>
                </a:lnTo>
                <a:lnTo>
                  <a:pt x="2083435" y="1115695"/>
                </a:lnTo>
                <a:lnTo>
                  <a:pt x="2025523" y="1120902"/>
                </a:lnTo>
                <a:lnTo>
                  <a:pt x="323850" y="1120902"/>
                </a:lnTo>
                <a:lnTo>
                  <a:pt x="265811" y="1115695"/>
                </a:lnTo>
                <a:lnTo>
                  <a:pt x="211074" y="1100836"/>
                </a:lnTo>
                <a:lnTo>
                  <a:pt x="160655" y="1076960"/>
                </a:lnTo>
                <a:lnTo>
                  <a:pt x="115443" y="1045337"/>
                </a:lnTo>
                <a:lnTo>
                  <a:pt x="76326" y="1006602"/>
                </a:lnTo>
                <a:lnTo>
                  <a:pt x="44323" y="961644"/>
                </a:lnTo>
                <a:lnTo>
                  <a:pt x="20320" y="911479"/>
                </a:lnTo>
                <a:lnTo>
                  <a:pt x="5207" y="856996"/>
                </a:lnTo>
                <a:lnTo>
                  <a:pt x="0" y="798957"/>
                </a:lnTo>
                <a:lnTo>
                  <a:pt x="0" y="321945"/>
                </a:lnTo>
                <a:close/>
              </a:path>
            </a:pathLst>
          </a:custGeom>
          <a:ln w="10668">
            <a:solidFill>
              <a:srgbClr val="DB051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5005196" y="5053583"/>
            <a:ext cx="2019935" cy="960119"/>
          </a:xfrm>
          <a:custGeom>
            <a:avLst/>
            <a:gdLst/>
            <a:ahLst/>
            <a:cxnLst/>
            <a:rect l="l" t="t" r="r" b="b"/>
            <a:pathLst>
              <a:path w="2019934" h="960120">
                <a:moveTo>
                  <a:pt x="0" y="275844"/>
                </a:moveTo>
                <a:lnTo>
                  <a:pt x="7238" y="212978"/>
                </a:lnTo>
                <a:lnTo>
                  <a:pt x="27939" y="154939"/>
                </a:lnTo>
                <a:lnTo>
                  <a:pt x="60198" y="103758"/>
                </a:lnTo>
                <a:lnTo>
                  <a:pt x="102615" y="60832"/>
                </a:lnTo>
                <a:lnTo>
                  <a:pt x="153542" y="28193"/>
                </a:lnTo>
                <a:lnTo>
                  <a:pt x="211200" y="7238"/>
                </a:lnTo>
                <a:lnTo>
                  <a:pt x="274065" y="0"/>
                </a:lnTo>
                <a:lnTo>
                  <a:pt x="1745742" y="0"/>
                </a:lnTo>
                <a:lnTo>
                  <a:pt x="1808606" y="7238"/>
                </a:lnTo>
                <a:lnTo>
                  <a:pt x="1866392" y="28193"/>
                </a:lnTo>
                <a:lnTo>
                  <a:pt x="1917192" y="60832"/>
                </a:lnTo>
                <a:lnTo>
                  <a:pt x="1959609" y="103758"/>
                </a:lnTo>
                <a:lnTo>
                  <a:pt x="1991995" y="154939"/>
                </a:lnTo>
                <a:lnTo>
                  <a:pt x="2012569" y="212978"/>
                </a:lnTo>
                <a:lnTo>
                  <a:pt x="2019807" y="275844"/>
                </a:lnTo>
                <a:lnTo>
                  <a:pt x="2019807" y="684021"/>
                </a:lnTo>
                <a:lnTo>
                  <a:pt x="2012569" y="747521"/>
                </a:lnTo>
                <a:lnTo>
                  <a:pt x="1991995" y="805688"/>
                </a:lnTo>
                <a:lnTo>
                  <a:pt x="1959609" y="856869"/>
                </a:lnTo>
                <a:lnTo>
                  <a:pt x="1917192" y="899540"/>
                </a:lnTo>
                <a:lnTo>
                  <a:pt x="1866392" y="932052"/>
                </a:lnTo>
                <a:lnTo>
                  <a:pt x="1808606" y="952626"/>
                </a:lnTo>
                <a:lnTo>
                  <a:pt x="1745742" y="959865"/>
                </a:lnTo>
                <a:lnTo>
                  <a:pt x="274065" y="959865"/>
                </a:lnTo>
                <a:lnTo>
                  <a:pt x="211200" y="952626"/>
                </a:lnTo>
                <a:lnTo>
                  <a:pt x="153542" y="932052"/>
                </a:lnTo>
                <a:lnTo>
                  <a:pt x="102615" y="899540"/>
                </a:lnTo>
                <a:lnTo>
                  <a:pt x="60198" y="856869"/>
                </a:lnTo>
                <a:lnTo>
                  <a:pt x="27939" y="805688"/>
                </a:lnTo>
                <a:lnTo>
                  <a:pt x="7238" y="747521"/>
                </a:lnTo>
                <a:lnTo>
                  <a:pt x="0" y="684021"/>
                </a:lnTo>
                <a:lnTo>
                  <a:pt x="0" y="275844"/>
                </a:lnTo>
                <a:close/>
              </a:path>
            </a:pathLst>
          </a:custGeom>
          <a:ln w="10668">
            <a:solidFill>
              <a:srgbClr val="DB051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3516248" y="1892045"/>
            <a:ext cx="1753870" cy="873760"/>
          </a:xfrm>
          <a:custGeom>
            <a:avLst/>
            <a:gdLst/>
            <a:ahLst/>
            <a:cxnLst/>
            <a:rect l="l" t="t" r="r" b="b"/>
            <a:pathLst>
              <a:path w="1753870" h="873760">
                <a:moveTo>
                  <a:pt x="0" y="251078"/>
                </a:moveTo>
                <a:lnTo>
                  <a:pt x="6730" y="193675"/>
                </a:lnTo>
                <a:lnTo>
                  <a:pt x="25653" y="140969"/>
                </a:lnTo>
                <a:lnTo>
                  <a:pt x="55372" y="94361"/>
                </a:lnTo>
                <a:lnTo>
                  <a:pt x="94361" y="55371"/>
                </a:lnTo>
                <a:lnTo>
                  <a:pt x="140970" y="25653"/>
                </a:lnTo>
                <a:lnTo>
                  <a:pt x="193675" y="6730"/>
                </a:lnTo>
                <a:lnTo>
                  <a:pt x="251078" y="0"/>
                </a:lnTo>
                <a:lnTo>
                  <a:pt x="1502410" y="0"/>
                </a:lnTo>
                <a:lnTo>
                  <a:pt x="1560322" y="6730"/>
                </a:lnTo>
                <a:lnTo>
                  <a:pt x="1613408" y="25653"/>
                </a:lnTo>
                <a:lnTo>
                  <a:pt x="1659889" y="55371"/>
                </a:lnTo>
                <a:lnTo>
                  <a:pt x="1698752" y="94361"/>
                </a:lnTo>
                <a:lnTo>
                  <a:pt x="1728215" y="140969"/>
                </a:lnTo>
                <a:lnTo>
                  <a:pt x="1746885" y="193675"/>
                </a:lnTo>
                <a:lnTo>
                  <a:pt x="1753489" y="251078"/>
                </a:lnTo>
                <a:lnTo>
                  <a:pt x="1753489" y="622807"/>
                </a:lnTo>
                <a:lnTo>
                  <a:pt x="1746885" y="680085"/>
                </a:lnTo>
                <a:lnTo>
                  <a:pt x="1728215" y="732789"/>
                </a:lnTo>
                <a:lnTo>
                  <a:pt x="1698752" y="779399"/>
                </a:lnTo>
                <a:lnTo>
                  <a:pt x="1659889" y="818388"/>
                </a:lnTo>
                <a:lnTo>
                  <a:pt x="1613408" y="848105"/>
                </a:lnTo>
                <a:lnTo>
                  <a:pt x="1560322" y="867028"/>
                </a:lnTo>
                <a:lnTo>
                  <a:pt x="1502410" y="873760"/>
                </a:lnTo>
                <a:lnTo>
                  <a:pt x="251078" y="873760"/>
                </a:lnTo>
                <a:lnTo>
                  <a:pt x="193675" y="867028"/>
                </a:lnTo>
                <a:lnTo>
                  <a:pt x="140970" y="848105"/>
                </a:lnTo>
                <a:lnTo>
                  <a:pt x="94361" y="818388"/>
                </a:lnTo>
                <a:lnTo>
                  <a:pt x="55372" y="779399"/>
                </a:lnTo>
                <a:lnTo>
                  <a:pt x="25653" y="732789"/>
                </a:lnTo>
                <a:lnTo>
                  <a:pt x="6730" y="680085"/>
                </a:lnTo>
                <a:lnTo>
                  <a:pt x="0" y="622807"/>
                </a:lnTo>
                <a:lnTo>
                  <a:pt x="0" y="251078"/>
                </a:lnTo>
                <a:close/>
              </a:path>
            </a:pathLst>
          </a:custGeom>
          <a:ln w="10668">
            <a:solidFill>
              <a:srgbClr val="DB051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701545" y="4865751"/>
            <a:ext cx="1979930" cy="954405"/>
          </a:xfrm>
          <a:custGeom>
            <a:avLst/>
            <a:gdLst/>
            <a:ahLst/>
            <a:cxnLst/>
            <a:rect l="l" t="t" r="r" b="b"/>
            <a:pathLst>
              <a:path w="1979929" h="954404">
                <a:moveTo>
                  <a:pt x="0" y="274066"/>
                </a:moveTo>
                <a:lnTo>
                  <a:pt x="7239" y="211200"/>
                </a:lnTo>
                <a:lnTo>
                  <a:pt x="27812" y="153543"/>
                </a:lnTo>
                <a:lnTo>
                  <a:pt x="60198" y="102616"/>
                </a:lnTo>
                <a:lnTo>
                  <a:pt x="102616" y="60198"/>
                </a:lnTo>
                <a:lnTo>
                  <a:pt x="153543" y="27812"/>
                </a:lnTo>
                <a:lnTo>
                  <a:pt x="211201" y="7238"/>
                </a:lnTo>
                <a:lnTo>
                  <a:pt x="274066" y="0"/>
                </a:lnTo>
                <a:lnTo>
                  <a:pt x="1705483" y="0"/>
                </a:lnTo>
                <a:lnTo>
                  <a:pt x="1768348" y="7238"/>
                </a:lnTo>
                <a:lnTo>
                  <a:pt x="1826006" y="27812"/>
                </a:lnTo>
                <a:lnTo>
                  <a:pt x="1876933" y="60198"/>
                </a:lnTo>
                <a:lnTo>
                  <a:pt x="1919351" y="102616"/>
                </a:lnTo>
                <a:lnTo>
                  <a:pt x="1951736" y="153543"/>
                </a:lnTo>
                <a:lnTo>
                  <a:pt x="1972309" y="211200"/>
                </a:lnTo>
                <a:lnTo>
                  <a:pt x="1979549" y="274066"/>
                </a:lnTo>
                <a:lnTo>
                  <a:pt x="1979549" y="680212"/>
                </a:lnTo>
                <a:lnTo>
                  <a:pt x="1972309" y="742442"/>
                </a:lnTo>
                <a:lnTo>
                  <a:pt x="1951736" y="799846"/>
                </a:lnTo>
                <a:lnTo>
                  <a:pt x="1919351" y="850773"/>
                </a:lnTo>
                <a:lnTo>
                  <a:pt x="1876933" y="893444"/>
                </a:lnTo>
                <a:lnTo>
                  <a:pt x="1826006" y="926084"/>
                </a:lnTo>
                <a:lnTo>
                  <a:pt x="1768348" y="946912"/>
                </a:lnTo>
                <a:lnTo>
                  <a:pt x="1705483" y="954151"/>
                </a:lnTo>
                <a:lnTo>
                  <a:pt x="274066" y="954151"/>
                </a:lnTo>
                <a:lnTo>
                  <a:pt x="211201" y="946912"/>
                </a:lnTo>
                <a:lnTo>
                  <a:pt x="153543" y="926084"/>
                </a:lnTo>
                <a:lnTo>
                  <a:pt x="102616" y="893444"/>
                </a:lnTo>
                <a:lnTo>
                  <a:pt x="60198" y="850773"/>
                </a:lnTo>
                <a:lnTo>
                  <a:pt x="27812" y="799846"/>
                </a:lnTo>
                <a:lnTo>
                  <a:pt x="7239" y="742442"/>
                </a:lnTo>
                <a:lnTo>
                  <a:pt x="0" y="680212"/>
                </a:lnTo>
                <a:lnTo>
                  <a:pt x="0" y="274066"/>
                </a:lnTo>
                <a:close/>
              </a:path>
            </a:pathLst>
          </a:custGeom>
          <a:ln w="10668">
            <a:solidFill>
              <a:srgbClr val="DB0513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40155" cy="755903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1523" y="0"/>
            <a:ext cx="7008495" cy="6671945"/>
            <a:chOff x="-1523" y="0"/>
            <a:chExt cx="7008495" cy="6671945"/>
          </a:xfrm>
        </p:grpSpPr>
        <p:sp>
          <p:nvSpPr>
            <p:cNvPr id="4" name="object 4"/>
            <p:cNvSpPr/>
            <p:nvPr/>
          </p:nvSpPr>
          <p:spPr>
            <a:xfrm>
              <a:off x="-1524" y="0"/>
              <a:ext cx="7008495" cy="6671945"/>
            </a:xfrm>
            <a:custGeom>
              <a:avLst/>
              <a:gdLst/>
              <a:ahLst/>
              <a:cxnLst/>
              <a:rect l="l" t="t" r="r" b="b"/>
              <a:pathLst>
                <a:path w="7008495" h="6671945">
                  <a:moveTo>
                    <a:pt x="1227861" y="0"/>
                  </a:moveTo>
                  <a:lnTo>
                    <a:pt x="0" y="0"/>
                  </a:lnTo>
                  <a:lnTo>
                    <a:pt x="0" y="243674"/>
                  </a:lnTo>
                  <a:lnTo>
                    <a:pt x="1227861" y="243674"/>
                  </a:lnTo>
                  <a:lnTo>
                    <a:pt x="1227861" y="0"/>
                  </a:lnTo>
                  <a:close/>
                </a:path>
                <a:path w="7008495" h="6671945">
                  <a:moveTo>
                    <a:pt x="7008241" y="6074638"/>
                  </a:moveTo>
                  <a:lnTo>
                    <a:pt x="3851148" y="6074638"/>
                  </a:lnTo>
                  <a:lnTo>
                    <a:pt x="3851148" y="6671881"/>
                  </a:lnTo>
                  <a:lnTo>
                    <a:pt x="7008241" y="6671881"/>
                  </a:lnTo>
                  <a:lnTo>
                    <a:pt x="7008241" y="6074638"/>
                  </a:lnTo>
                  <a:close/>
                </a:path>
              </a:pathLst>
            </a:custGeom>
            <a:solidFill>
              <a:srgbClr val="DC09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5884" y="0"/>
              <a:ext cx="3703320" cy="643889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612640" y="517017"/>
            <a:ext cx="1830705" cy="6324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53100"/>
              </a:lnSpc>
              <a:spcBef>
                <a:spcPts val="95"/>
              </a:spcBef>
            </a:pP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Project: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TOP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NADLAN  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Location: Tel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Aviv,</a:t>
            </a:r>
            <a:r>
              <a:rPr dirty="0" sz="1300" spc="25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Israel</a:t>
            </a:r>
            <a:endParaRPr sz="1300">
              <a:latin typeface="等线"/>
              <a:cs typeface="等线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12640" y="1192529"/>
            <a:ext cx="2505710" cy="629285"/>
          </a:xfrm>
          <a:prstGeom prst="rect">
            <a:avLst/>
          </a:prstGeom>
        </p:spPr>
        <p:txBody>
          <a:bodyPr wrap="square" lIns="0" tIns="1155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10"/>
              </a:spcBef>
            </a:pP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Units:</a:t>
            </a:r>
            <a:r>
              <a:rPr dirty="0" sz="1300" spc="10" b="1">
                <a:solidFill>
                  <a:srgbClr val="0D0D0D"/>
                </a:solidFill>
                <a:latin typeface="等线"/>
                <a:cs typeface="等线"/>
              </a:rPr>
              <a:t> 4</a:t>
            </a:r>
            <a:endParaRPr sz="1300">
              <a:latin typeface="等线"/>
              <a:cs typeface="等线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S800H, 1350KG,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4M/S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,</a:t>
            </a:r>
            <a:r>
              <a:rPr dirty="0" sz="1300" spc="40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39/39/39</a:t>
            </a:r>
            <a:endParaRPr sz="1300">
              <a:latin typeface="等线"/>
              <a:cs typeface="等线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85132" y="1378458"/>
            <a:ext cx="77723" cy="7683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85132" y="1065656"/>
            <a:ext cx="77723" cy="7480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485132" y="760475"/>
            <a:ext cx="77723" cy="74802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8525256" y="7437119"/>
            <a:ext cx="3157220" cy="121920"/>
          </a:xfrm>
          <a:custGeom>
            <a:avLst/>
            <a:gdLst/>
            <a:ahLst/>
            <a:cxnLst/>
            <a:rect l="l" t="t" r="r" b="b"/>
            <a:pathLst>
              <a:path w="3157220" h="121920">
                <a:moveTo>
                  <a:pt x="3157093" y="0"/>
                </a:moveTo>
                <a:lnTo>
                  <a:pt x="0" y="0"/>
                </a:lnTo>
                <a:lnTo>
                  <a:pt x="0" y="121603"/>
                </a:lnTo>
                <a:lnTo>
                  <a:pt x="3157093" y="121603"/>
                </a:lnTo>
                <a:lnTo>
                  <a:pt x="3157093" y="0"/>
                </a:lnTo>
                <a:close/>
              </a:path>
            </a:pathLst>
          </a:custGeom>
          <a:solidFill>
            <a:srgbClr val="DC09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0942319" y="643166"/>
            <a:ext cx="2497455" cy="731520"/>
          </a:xfrm>
          <a:custGeom>
            <a:avLst/>
            <a:gdLst/>
            <a:ahLst/>
            <a:cxnLst/>
            <a:rect l="l" t="t" r="r" b="b"/>
            <a:pathLst>
              <a:path w="2497455" h="731519">
                <a:moveTo>
                  <a:pt x="2497201" y="0"/>
                </a:moveTo>
                <a:lnTo>
                  <a:pt x="0" y="0"/>
                </a:lnTo>
                <a:lnTo>
                  <a:pt x="0" y="731354"/>
                </a:lnTo>
                <a:lnTo>
                  <a:pt x="2497201" y="731354"/>
                </a:lnTo>
                <a:lnTo>
                  <a:pt x="2497201" y="0"/>
                </a:lnTo>
                <a:close/>
              </a:path>
            </a:pathLst>
          </a:custGeom>
          <a:solidFill>
            <a:srgbClr val="DA05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0942319" y="643166"/>
            <a:ext cx="2497455" cy="553720"/>
          </a:xfrm>
          <a:prstGeom prst="rect">
            <a:avLst/>
          </a:prstGeom>
          <a:solidFill>
            <a:srgbClr val="DA0513"/>
          </a:solidFill>
        </p:spPr>
        <p:txBody>
          <a:bodyPr wrap="square" lIns="0" tIns="42545" rIns="0" bIns="0" rtlCol="0" vert="horz">
            <a:spAutoFit/>
          </a:bodyPr>
          <a:lstStyle/>
          <a:p>
            <a:pPr marL="194945">
              <a:lnSpc>
                <a:spcPct val="100000"/>
              </a:lnSpc>
              <a:spcBef>
                <a:spcPts val="335"/>
              </a:spcBef>
            </a:pPr>
            <a:r>
              <a:rPr dirty="0" sz="2350" spc="20" b="1">
                <a:solidFill>
                  <a:srgbClr val="FFFFFF"/>
                </a:solidFill>
                <a:latin typeface="等线"/>
                <a:cs typeface="等线"/>
              </a:rPr>
              <a:t>Classic</a:t>
            </a:r>
            <a:r>
              <a:rPr dirty="0" sz="2350" spc="-15" b="1">
                <a:solidFill>
                  <a:srgbClr val="FFFFFF"/>
                </a:solidFill>
                <a:latin typeface="等线"/>
                <a:cs typeface="等线"/>
              </a:rPr>
              <a:t> </a:t>
            </a:r>
            <a:r>
              <a:rPr dirty="0" sz="2350" spc="20" b="1">
                <a:solidFill>
                  <a:srgbClr val="FFFFFF"/>
                </a:solidFill>
                <a:latin typeface="等线"/>
                <a:cs typeface="等线"/>
              </a:rPr>
              <a:t>Projects</a:t>
            </a:r>
            <a:endParaRPr sz="2350">
              <a:latin typeface="等线"/>
              <a:cs typeface="等线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350752" y="1196403"/>
            <a:ext cx="1668780" cy="313690"/>
          </a:xfrm>
          <a:custGeom>
            <a:avLst/>
            <a:gdLst/>
            <a:ahLst/>
            <a:cxnLst/>
            <a:rect l="l" t="t" r="r" b="b"/>
            <a:pathLst>
              <a:path w="1668780" h="313690">
                <a:moveTo>
                  <a:pt x="1668271" y="0"/>
                </a:moveTo>
                <a:lnTo>
                  <a:pt x="0" y="0"/>
                </a:lnTo>
                <a:lnTo>
                  <a:pt x="0" y="313626"/>
                </a:lnTo>
                <a:lnTo>
                  <a:pt x="1668271" y="313626"/>
                </a:lnTo>
                <a:lnTo>
                  <a:pt x="1668271" y="0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38031" y="510539"/>
            <a:ext cx="1670303" cy="582168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589407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Residential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5233542" y="4524883"/>
            <a:ext cx="3535045" cy="1453515"/>
          </a:xfrm>
          <a:prstGeom prst="rect">
            <a:avLst/>
          </a:prstGeom>
        </p:spPr>
        <p:txBody>
          <a:bodyPr wrap="square" lIns="0" tIns="774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Project: </a:t>
            </a:r>
            <a:r>
              <a:rPr dirty="0" sz="1300" spc="15" b="1">
                <a:solidFill>
                  <a:srgbClr val="0D0D0D"/>
                </a:solidFill>
                <a:latin typeface="等线"/>
                <a:cs typeface="等线"/>
              </a:rPr>
              <a:t>M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point 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phase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II</a:t>
            </a:r>
            <a:endParaRPr sz="1300">
              <a:latin typeface="等线"/>
              <a:cs typeface="等线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Location: Larkin,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Johor 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Bahru,</a:t>
            </a:r>
            <a:r>
              <a:rPr dirty="0" sz="1300" spc="60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Johor，Malaysia</a:t>
            </a:r>
            <a:endParaRPr sz="1300">
              <a:latin typeface="等线"/>
              <a:cs typeface="等线"/>
            </a:endParaRPr>
          </a:p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Units:</a:t>
            </a:r>
            <a:r>
              <a:rPr dirty="0" sz="1300" spc="35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6+2</a:t>
            </a:r>
            <a:endParaRPr sz="1300">
              <a:latin typeface="等线"/>
              <a:cs typeface="等线"/>
            </a:endParaRPr>
          </a:p>
          <a:p>
            <a:pPr marL="12700">
              <a:lnSpc>
                <a:spcPct val="100000"/>
              </a:lnSpc>
              <a:spcBef>
                <a:spcPts val="850"/>
              </a:spcBef>
            </a:pP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S800H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,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1360KG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,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3M/S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,</a:t>
            </a:r>
            <a:r>
              <a:rPr dirty="0" sz="1300" spc="-120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35/35/35</a:t>
            </a:r>
            <a:endParaRPr sz="1300">
              <a:latin typeface="等线"/>
              <a:cs typeface="等线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S800H , 1360KG , 3M/S ,</a:t>
            </a:r>
            <a:r>
              <a:rPr dirty="0" sz="1300" spc="-140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38/38/38</a:t>
            </a:r>
            <a:endParaRPr sz="1300">
              <a:latin typeface="等线"/>
              <a:cs typeface="等线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094732" y="4681727"/>
            <a:ext cx="103505" cy="614680"/>
            <a:chOff x="5094732" y="4681727"/>
            <a:chExt cx="103505" cy="614680"/>
          </a:xfrm>
        </p:grpSpPr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94732" y="4681727"/>
              <a:ext cx="103250" cy="6705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94732" y="4951475"/>
              <a:ext cx="103250" cy="6705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094732" y="5228843"/>
              <a:ext cx="103505" cy="67310"/>
            </a:xfrm>
            <a:custGeom>
              <a:avLst/>
              <a:gdLst/>
              <a:ahLst/>
              <a:cxnLst/>
              <a:rect l="l" t="t" r="r" b="b"/>
              <a:pathLst>
                <a:path w="103504" h="67310">
                  <a:moveTo>
                    <a:pt x="97535" y="0"/>
                  </a:moveTo>
                  <a:lnTo>
                    <a:pt x="5714" y="0"/>
                  </a:lnTo>
                  <a:lnTo>
                    <a:pt x="0" y="5715"/>
                  </a:lnTo>
                  <a:lnTo>
                    <a:pt x="0" y="63246"/>
                  </a:lnTo>
                  <a:lnTo>
                    <a:pt x="5714" y="67056"/>
                  </a:lnTo>
                  <a:lnTo>
                    <a:pt x="97535" y="67056"/>
                  </a:lnTo>
                  <a:lnTo>
                    <a:pt x="103250" y="63246"/>
                  </a:lnTo>
                  <a:lnTo>
                    <a:pt x="101345" y="55499"/>
                  </a:lnTo>
                  <a:lnTo>
                    <a:pt x="101345" y="11557"/>
                  </a:lnTo>
                  <a:lnTo>
                    <a:pt x="103250" y="5715"/>
                  </a:lnTo>
                  <a:lnTo>
                    <a:pt x="97535" y="0"/>
                  </a:lnTo>
                  <a:close/>
                </a:path>
              </a:pathLst>
            </a:custGeom>
            <a:solidFill>
              <a:srgbClr val="DA0A0F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22" name="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871204" y="1609344"/>
            <a:ext cx="4325111" cy="5439156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40155" cy="755903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-1523" y="0"/>
            <a:ext cx="651510" cy="1624965"/>
          </a:xfrm>
          <a:custGeom>
            <a:avLst/>
            <a:gdLst/>
            <a:ahLst/>
            <a:cxnLst/>
            <a:rect l="l" t="t" r="r" b="b"/>
            <a:pathLst>
              <a:path w="651510" h="1624965">
                <a:moveTo>
                  <a:pt x="651446" y="0"/>
                </a:moveTo>
                <a:lnTo>
                  <a:pt x="0" y="0"/>
                </a:lnTo>
                <a:lnTo>
                  <a:pt x="0" y="1624711"/>
                </a:lnTo>
                <a:lnTo>
                  <a:pt x="651446" y="1624711"/>
                </a:lnTo>
                <a:lnTo>
                  <a:pt x="651446" y="0"/>
                </a:lnTo>
                <a:close/>
              </a:path>
            </a:pathLst>
          </a:custGeom>
          <a:solidFill>
            <a:srgbClr val="DC091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111252" y="163067"/>
            <a:ext cx="7767955" cy="4070350"/>
            <a:chOff x="111252" y="163067"/>
            <a:chExt cx="7767955" cy="4070350"/>
          </a:xfrm>
        </p:grpSpPr>
        <p:sp>
          <p:nvSpPr>
            <p:cNvPr id="5" name="object 5"/>
            <p:cNvSpPr/>
            <p:nvPr/>
          </p:nvSpPr>
          <p:spPr>
            <a:xfrm>
              <a:off x="7156704" y="2389632"/>
              <a:ext cx="675005" cy="1444625"/>
            </a:xfrm>
            <a:custGeom>
              <a:avLst/>
              <a:gdLst/>
              <a:ahLst/>
              <a:cxnLst/>
              <a:rect l="l" t="t" r="r" b="b"/>
              <a:pathLst>
                <a:path w="675004" h="1444625">
                  <a:moveTo>
                    <a:pt x="674446" y="0"/>
                  </a:moveTo>
                  <a:lnTo>
                    <a:pt x="0" y="0"/>
                  </a:lnTo>
                  <a:lnTo>
                    <a:pt x="0" y="1444625"/>
                  </a:lnTo>
                  <a:lnTo>
                    <a:pt x="674446" y="1444625"/>
                  </a:lnTo>
                  <a:lnTo>
                    <a:pt x="674446" y="0"/>
                  </a:lnTo>
                  <a:close/>
                </a:path>
              </a:pathLst>
            </a:custGeom>
            <a:solidFill>
              <a:srgbClr val="DC09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252" y="163067"/>
              <a:ext cx="7513320" cy="402640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355336" y="3834383"/>
              <a:ext cx="2524125" cy="398780"/>
            </a:xfrm>
            <a:custGeom>
              <a:avLst/>
              <a:gdLst/>
              <a:ahLst/>
              <a:cxnLst/>
              <a:rect l="l" t="t" r="r" b="b"/>
              <a:pathLst>
                <a:path w="2524125" h="398779">
                  <a:moveTo>
                    <a:pt x="2523616" y="0"/>
                  </a:moveTo>
                  <a:lnTo>
                    <a:pt x="0" y="0"/>
                  </a:lnTo>
                  <a:lnTo>
                    <a:pt x="0" y="398652"/>
                  </a:lnTo>
                  <a:lnTo>
                    <a:pt x="2523616" y="398652"/>
                  </a:lnTo>
                  <a:lnTo>
                    <a:pt x="2523616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8144382" y="2197051"/>
            <a:ext cx="2612390" cy="1308100"/>
          </a:xfrm>
          <a:prstGeom prst="rect">
            <a:avLst/>
          </a:prstGeom>
        </p:spPr>
        <p:txBody>
          <a:bodyPr wrap="square" lIns="0" tIns="1181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30"/>
              </a:spcBef>
            </a:pP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Project: 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Daan </a:t>
            </a:r>
            <a:r>
              <a:rPr dirty="0" sz="1300" spc="10" b="1">
                <a:solidFill>
                  <a:srgbClr val="0D0D0D"/>
                </a:solidFill>
                <a:latin typeface="等线"/>
                <a:cs typeface="等线"/>
              </a:rPr>
              <a:t>Mogot</a:t>
            </a:r>
            <a:r>
              <a:rPr dirty="0" sz="1300" spc="15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City</a:t>
            </a:r>
            <a:endParaRPr sz="1300">
              <a:latin typeface="等线"/>
              <a:cs typeface="等线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Location: Jakarta,</a:t>
            </a:r>
            <a:r>
              <a:rPr dirty="0" sz="1300" spc="25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Indonesia</a:t>
            </a:r>
            <a:endParaRPr sz="1300">
              <a:latin typeface="等线"/>
              <a:cs typeface="等线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900">
              <a:latin typeface="等线"/>
              <a:cs typeface="等线"/>
            </a:endParaRPr>
          </a:p>
          <a:p>
            <a:pPr marL="12700">
              <a:lnSpc>
                <a:spcPct val="100000"/>
              </a:lnSpc>
            </a:pP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Units:</a:t>
            </a:r>
            <a:r>
              <a:rPr dirty="0" sz="1300" spc="-10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26</a:t>
            </a:r>
            <a:endParaRPr sz="1300">
              <a:latin typeface="等线"/>
              <a:cs typeface="等线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S700P,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1600KG,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2.5M/S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,</a:t>
            </a:r>
            <a:r>
              <a:rPr dirty="0" sz="1300" spc="30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33/33/33</a:t>
            </a:r>
            <a:endParaRPr sz="1300">
              <a:latin typeface="等线"/>
              <a:cs typeface="等线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08619" y="2439923"/>
            <a:ext cx="94106" cy="762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08619" y="2744723"/>
            <a:ext cx="94106" cy="7620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08619" y="3058667"/>
            <a:ext cx="94106" cy="76200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530351" y="4735067"/>
            <a:ext cx="3738879" cy="2211070"/>
            <a:chOff x="530351" y="4735067"/>
            <a:chExt cx="3738879" cy="2211070"/>
          </a:xfrm>
        </p:grpSpPr>
        <p:sp>
          <p:nvSpPr>
            <p:cNvPr id="13" name="object 13"/>
            <p:cNvSpPr/>
            <p:nvPr/>
          </p:nvSpPr>
          <p:spPr>
            <a:xfrm>
              <a:off x="2820923" y="6312407"/>
              <a:ext cx="532765" cy="633730"/>
            </a:xfrm>
            <a:custGeom>
              <a:avLst/>
              <a:gdLst/>
              <a:ahLst/>
              <a:cxnLst/>
              <a:rect l="l" t="t" r="r" b="b"/>
              <a:pathLst>
                <a:path w="532764" h="633729">
                  <a:moveTo>
                    <a:pt x="532764" y="0"/>
                  </a:moveTo>
                  <a:lnTo>
                    <a:pt x="0" y="0"/>
                  </a:lnTo>
                  <a:lnTo>
                    <a:pt x="0" y="633501"/>
                  </a:lnTo>
                  <a:lnTo>
                    <a:pt x="532764" y="633501"/>
                  </a:lnTo>
                  <a:lnTo>
                    <a:pt x="532764" y="0"/>
                  </a:lnTo>
                  <a:close/>
                </a:path>
              </a:pathLst>
            </a:custGeom>
            <a:solidFill>
              <a:srgbClr val="DC09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0351" y="4735067"/>
              <a:ext cx="3738372" cy="1978152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7569707" y="3851147"/>
            <a:ext cx="2780030" cy="3708400"/>
            <a:chOff x="7569707" y="3851147"/>
            <a:chExt cx="2780030" cy="3708400"/>
          </a:xfrm>
        </p:grpSpPr>
        <p:sp>
          <p:nvSpPr>
            <p:cNvPr id="16" name="object 16"/>
            <p:cNvSpPr/>
            <p:nvPr/>
          </p:nvSpPr>
          <p:spPr>
            <a:xfrm>
              <a:off x="7569707" y="5686044"/>
              <a:ext cx="532130" cy="632460"/>
            </a:xfrm>
            <a:custGeom>
              <a:avLst/>
              <a:gdLst/>
              <a:ahLst/>
              <a:cxnLst/>
              <a:rect l="l" t="t" r="r" b="b"/>
              <a:pathLst>
                <a:path w="532129" h="632460">
                  <a:moveTo>
                    <a:pt x="531710" y="0"/>
                  </a:moveTo>
                  <a:lnTo>
                    <a:pt x="0" y="0"/>
                  </a:lnTo>
                  <a:lnTo>
                    <a:pt x="0" y="632460"/>
                  </a:lnTo>
                  <a:lnTo>
                    <a:pt x="531710" y="632460"/>
                  </a:lnTo>
                  <a:lnTo>
                    <a:pt x="531710" y="0"/>
                  </a:lnTo>
                  <a:close/>
                </a:path>
              </a:pathLst>
            </a:custGeom>
            <a:solidFill>
              <a:srgbClr val="DC09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00999" y="3851147"/>
              <a:ext cx="2348483" cy="3707890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4761991" y="5539740"/>
            <a:ext cx="2013585" cy="6330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53300"/>
              </a:lnSpc>
              <a:spcBef>
                <a:spcPts val="95"/>
              </a:spcBef>
            </a:pP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Project: 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Utopia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Residence  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Location: Phuket,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Thailand</a:t>
            </a:r>
            <a:endParaRPr sz="1300">
              <a:latin typeface="等线"/>
              <a:cs typeface="等线"/>
            </a:endParaRPr>
          </a:p>
        </p:txBody>
      </p:sp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637532" y="5783579"/>
            <a:ext cx="76200" cy="76200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637532" y="6088379"/>
            <a:ext cx="76200" cy="74422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10800333" y="5256021"/>
            <a:ext cx="1934210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Project: 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Global</a:t>
            </a:r>
            <a:r>
              <a:rPr dirty="0" sz="1300" spc="-85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Residence</a:t>
            </a:r>
            <a:endParaRPr sz="1300">
              <a:latin typeface="等线"/>
              <a:cs typeface="等线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846434" y="5587060"/>
            <a:ext cx="2275840" cy="42862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Location:</a:t>
            </a:r>
            <a:r>
              <a:rPr dirty="0" sz="1300" spc="25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Dubai,</a:t>
            </a:r>
            <a:endParaRPr sz="1300">
              <a:latin typeface="等线"/>
              <a:cs typeface="等线"/>
            </a:endParaRPr>
          </a:p>
          <a:p>
            <a:pPr marL="660400">
              <a:lnSpc>
                <a:spcPct val="100000"/>
              </a:lnSpc>
              <a:spcBef>
                <a:spcPts val="30"/>
              </a:spcBef>
            </a:pP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United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Arab</a:t>
            </a:r>
            <a:r>
              <a:rPr dirty="0" sz="1300" spc="-125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Emirates</a:t>
            </a:r>
            <a:endParaRPr sz="1300">
              <a:latin typeface="等线"/>
              <a:cs typeface="等线"/>
            </a:endParaRPr>
          </a:p>
        </p:txBody>
      </p:sp>
      <p:pic>
        <p:nvPicPr>
          <p:cNvPr id="23" name="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664952" y="5366003"/>
            <a:ext cx="94106" cy="74421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664952" y="5667755"/>
            <a:ext cx="94106" cy="77724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638031" y="510539"/>
            <a:ext cx="1670303" cy="582168"/>
          </a:xfrm>
          <a:prstGeom prst="rect">
            <a:avLst/>
          </a:prstGeom>
        </p:spPr>
      </p:pic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589407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Residential</a:t>
            </a:r>
          </a:p>
        </p:txBody>
      </p:sp>
      <p:sp>
        <p:nvSpPr>
          <p:cNvPr id="27" name="object 27"/>
          <p:cNvSpPr/>
          <p:nvPr/>
        </p:nvSpPr>
        <p:spPr>
          <a:xfrm>
            <a:off x="10942319" y="643166"/>
            <a:ext cx="2497455" cy="731520"/>
          </a:xfrm>
          <a:custGeom>
            <a:avLst/>
            <a:gdLst/>
            <a:ahLst/>
            <a:cxnLst/>
            <a:rect l="l" t="t" r="r" b="b"/>
            <a:pathLst>
              <a:path w="2497455" h="731519">
                <a:moveTo>
                  <a:pt x="2497201" y="0"/>
                </a:moveTo>
                <a:lnTo>
                  <a:pt x="0" y="0"/>
                </a:lnTo>
                <a:lnTo>
                  <a:pt x="0" y="731354"/>
                </a:lnTo>
                <a:lnTo>
                  <a:pt x="2497201" y="731354"/>
                </a:lnTo>
                <a:lnTo>
                  <a:pt x="2497201" y="0"/>
                </a:lnTo>
                <a:close/>
              </a:path>
            </a:pathLst>
          </a:custGeom>
          <a:solidFill>
            <a:srgbClr val="DA05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10942319" y="643166"/>
            <a:ext cx="2497455" cy="553720"/>
          </a:xfrm>
          <a:prstGeom prst="rect">
            <a:avLst/>
          </a:prstGeom>
          <a:solidFill>
            <a:srgbClr val="DA0513"/>
          </a:solidFill>
        </p:spPr>
        <p:txBody>
          <a:bodyPr wrap="square" lIns="0" tIns="42545" rIns="0" bIns="0" rtlCol="0" vert="horz">
            <a:spAutoFit/>
          </a:bodyPr>
          <a:lstStyle/>
          <a:p>
            <a:pPr marL="194945">
              <a:lnSpc>
                <a:spcPct val="100000"/>
              </a:lnSpc>
              <a:spcBef>
                <a:spcPts val="335"/>
              </a:spcBef>
            </a:pPr>
            <a:r>
              <a:rPr dirty="0" sz="2350" spc="20" b="1">
                <a:solidFill>
                  <a:srgbClr val="FFFFFF"/>
                </a:solidFill>
                <a:latin typeface="等线"/>
                <a:cs typeface="等线"/>
              </a:rPr>
              <a:t>Classic</a:t>
            </a:r>
            <a:r>
              <a:rPr dirty="0" sz="2350" spc="-15" b="1">
                <a:solidFill>
                  <a:srgbClr val="FFFFFF"/>
                </a:solidFill>
                <a:latin typeface="等线"/>
                <a:cs typeface="等线"/>
              </a:rPr>
              <a:t> </a:t>
            </a:r>
            <a:r>
              <a:rPr dirty="0" sz="2350" spc="20" b="1">
                <a:solidFill>
                  <a:srgbClr val="FFFFFF"/>
                </a:solidFill>
                <a:latin typeface="等线"/>
                <a:cs typeface="等线"/>
              </a:rPr>
              <a:t>Projects</a:t>
            </a:r>
            <a:endParaRPr sz="2350">
              <a:latin typeface="等线"/>
              <a:cs typeface="等线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1350752" y="1196403"/>
            <a:ext cx="1668780" cy="313690"/>
          </a:xfrm>
          <a:custGeom>
            <a:avLst/>
            <a:gdLst/>
            <a:ahLst/>
            <a:cxnLst/>
            <a:rect l="l" t="t" r="r" b="b"/>
            <a:pathLst>
              <a:path w="1668780" h="313690">
                <a:moveTo>
                  <a:pt x="1668271" y="0"/>
                </a:moveTo>
                <a:lnTo>
                  <a:pt x="0" y="0"/>
                </a:lnTo>
                <a:lnTo>
                  <a:pt x="0" y="313626"/>
                </a:lnTo>
                <a:lnTo>
                  <a:pt x="1668271" y="313626"/>
                </a:lnTo>
                <a:lnTo>
                  <a:pt x="1668271" y="0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40155" cy="755903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3962400" y="3049498"/>
            <a:ext cx="588645" cy="1228090"/>
          </a:xfrm>
          <a:custGeom>
            <a:avLst/>
            <a:gdLst/>
            <a:ahLst/>
            <a:cxnLst/>
            <a:rect l="l" t="t" r="r" b="b"/>
            <a:pathLst>
              <a:path w="588645" h="1228089">
                <a:moveTo>
                  <a:pt x="588352" y="0"/>
                </a:moveTo>
                <a:lnTo>
                  <a:pt x="0" y="0"/>
                </a:lnTo>
                <a:lnTo>
                  <a:pt x="0" y="1227861"/>
                </a:lnTo>
                <a:lnTo>
                  <a:pt x="588352" y="1227861"/>
                </a:lnTo>
                <a:lnTo>
                  <a:pt x="588352" y="0"/>
                </a:lnTo>
                <a:close/>
              </a:path>
            </a:pathLst>
          </a:custGeom>
          <a:solidFill>
            <a:srgbClr val="DC091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672083" y="265175"/>
            <a:ext cx="7388225" cy="3545204"/>
            <a:chOff x="672083" y="265175"/>
            <a:chExt cx="7388225" cy="3545204"/>
          </a:xfrm>
        </p:grpSpPr>
        <p:sp>
          <p:nvSpPr>
            <p:cNvPr id="5" name="object 5"/>
            <p:cNvSpPr/>
            <p:nvPr/>
          </p:nvSpPr>
          <p:spPr>
            <a:xfrm>
              <a:off x="6173977" y="3195104"/>
              <a:ext cx="1885950" cy="615315"/>
            </a:xfrm>
            <a:custGeom>
              <a:avLst/>
              <a:gdLst/>
              <a:ahLst/>
              <a:cxnLst/>
              <a:rect l="l" t="t" r="r" b="b"/>
              <a:pathLst>
                <a:path w="1885950" h="615314">
                  <a:moveTo>
                    <a:pt x="1885823" y="0"/>
                  </a:moveTo>
                  <a:lnTo>
                    <a:pt x="0" y="0"/>
                  </a:lnTo>
                  <a:lnTo>
                    <a:pt x="0" y="614895"/>
                  </a:lnTo>
                  <a:lnTo>
                    <a:pt x="1885823" y="614895"/>
                  </a:lnTo>
                  <a:lnTo>
                    <a:pt x="1885823" y="0"/>
                  </a:lnTo>
                  <a:close/>
                </a:path>
              </a:pathLst>
            </a:custGeom>
            <a:solidFill>
              <a:srgbClr val="DC09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2083" y="265175"/>
              <a:ext cx="5836920" cy="3282696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7725156" y="3547871"/>
            <a:ext cx="3171190" cy="3500754"/>
            <a:chOff x="7725156" y="3547871"/>
            <a:chExt cx="3171190" cy="3500754"/>
          </a:xfrm>
        </p:grpSpPr>
        <p:sp>
          <p:nvSpPr>
            <p:cNvPr id="8" name="object 8"/>
            <p:cNvSpPr/>
            <p:nvPr/>
          </p:nvSpPr>
          <p:spPr>
            <a:xfrm>
              <a:off x="8058912" y="4859997"/>
              <a:ext cx="2799080" cy="1882139"/>
            </a:xfrm>
            <a:custGeom>
              <a:avLst/>
              <a:gdLst/>
              <a:ahLst/>
              <a:cxnLst/>
              <a:rect l="l" t="t" r="r" b="b"/>
              <a:pathLst>
                <a:path w="2799079" h="1882140">
                  <a:moveTo>
                    <a:pt x="2799079" y="0"/>
                  </a:moveTo>
                  <a:lnTo>
                    <a:pt x="0" y="0"/>
                  </a:lnTo>
                  <a:lnTo>
                    <a:pt x="0" y="1882013"/>
                  </a:lnTo>
                  <a:lnTo>
                    <a:pt x="2799079" y="1882013"/>
                  </a:lnTo>
                  <a:lnTo>
                    <a:pt x="2799079" y="0"/>
                  </a:lnTo>
                  <a:close/>
                </a:path>
              </a:pathLst>
            </a:custGeom>
            <a:solidFill>
              <a:srgbClr val="DC09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25156" y="3547871"/>
              <a:ext cx="2799588" cy="350062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821924" y="4034027"/>
              <a:ext cx="74295" cy="74930"/>
            </a:xfrm>
            <a:custGeom>
              <a:avLst/>
              <a:gdLst/>
              <a:ahLst/>
              <a:cxnLst/>
              <a:rect l="l" t="t" r="r" b="b"/>
              <a:pathLst>
                <a:path w="74295" h="74929">
                  <a:moveTo>
                    <a:pt x="70484" y="0"/>
                  </a:moveTo>
                  <a:lnTo>
                    <a:pt x="5715" y="0"/>
                  </a:lnTo>
                  <a:lnTo>
                    <a:pt x="0" y="5714"/>
                  </a:lnTo>
                  <a:lnTo>
                    <a:pt x="0" y="68580"/>
                  </a:lnTo>
                  <a:lnTo>
                    <a:pt x="5715" y="74422"/>
                  </a:lnTo>
                  <a:lnTo>
                    <a:pt x="70484" y="74422"/>
                  </a:lnTo>
                  <a:lnTo>
                    <a:pt x="74295" y="68580"/>
                  </a:lnTo>
                  <a:lnTo>
                    <a:pt x="74295" y="5714"/>
                  </a:lnTo>
                  <a:lnTo>
                    <a:pt x="70484" y="0"/>
                  </a:lnTo>
                  <a:close/>
                </a:path>
              </a:pathLst>
            </a:custGeom>
            <a:solidFill>
              <a:srgbClr val="DA0A0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21924" y="4337303"/>
              <a:ext cx="74295" cy="7620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6755130" y="1315593"/>
            <a:ext cx="1774825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53800"/>
              </a:lnSpc>
              <a:spcBef>
                <a:spcPts val="95"/>
              </a:spcBef>
            </a:pP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Project: 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Lebanc</a:t>
            </a:r>
            <a:r>
              <a:rPr dirty="0" sz="1300" spc="-125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Cancun  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Locaiton:</a:t>
            </a:r>
            <a:r>
              <a:rPr dirty="0" sz="1300" spc="20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Mexico</a:t>
            </a:r>
            <a:endParaRPr sz="1300">
              <a:latin typeface="等线"/>
              <a:cs typeface="等线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629400" y="1562100"/>
            <a:ext cx="74422" cy="7620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629400" y="1866900"/>
            <a:ext cx="74422" cy="76200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0947907" y="3790569"/>
            <a:ext cx="2382520" cy="6324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53100"/>
              </a:lnSpc>
              <a:spcBef>
                <a:spcPts val="95"/>
              </a:spcBef>
            </a:pP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Project: 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Ibiza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Bay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View  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Location: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Panama 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City,</a:t>
            </a:r>
            <a:r>
              <a:rPr dirty="0" sz="1300" spc="35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Panama</a:t>
            </a:r>
            <a:endParaRPr sz="1300">
              <a:latin typeface="等线"/>
              <a:cs typeface="等线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942319" y="643166"/>
            <a:ext cx="2497455" cy="731520"/>
          </a:xfrm>
          <a:custGeom>
            <a:avLst/>
            <a:gdLst/>
            <a:ahLst/>
            <a:cxnLst/>
            <a:rect l="l" t="t" r="r" b="b"/>
            <a:pathLst>
              <a:path w="2497455" h="731519">
                <a:moveTo>
                  <a:pt x="2497201" y="0"/>
                </a:moveTo>
                <a:lnTo>
                  <a:pt x="0" y="0"/>
                </a:lnTo>
                <a:lnTo>
                  <a:pt x="0" y="731354"/>
                </a:lnTo>
                <a:lnTo>
                  <a:pt x="2497201" y="731354"/>
                </a:lnTo>
                <a:lnTo>
                  <a:pt x="2497201" y="0"/>
                </a:lnTo>
                <a:close/>
              </a:path>
            </a:pathLst>
          </a:custGeom>
          <a:solidFill>
            <a:srgbClr val="DA05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0942319" y="643166"/>
            <a:ext cx="2497455" cy="553720"/>
          </a:xfrm>
          <a:prstGeom prst="rect">
            <a:avLst/>
          </a:prstGeom>
          <a:solidFill>
            <a:srgbClr val="DA0513"/>
          </a:solidFill>
        </p:spPr>
        <p:txBody>
          <a:bodyPr wrap="square" lIns="0" tIns="42545" rIns="0" bIns="0" rtlCol="0" vert="horz">
            <a:spAutoFit/>
          </a:bodyPr>
          <a:lstStyle/>
          <a:p>
            <a:pPr marL="194945">
              <a:lnSpc>
                <a:spcPct val="100000"/>
              </a:lnSpc>
              <a:spcBef>
                <a:spcPts val="335"/>
              </a:spcBef>
            </a:pPr>
            <a:r>
              <a:rPr dirty="0" sz="2350" spc="20" b="1">
                <a:solidFill>
                  <a:srgbClr val="FFFFFF"/>
                </a:solidFill>
                <a:latin typeface="等线"/>
                <a:cs typeface="等线"/>
              </a:rPr>
              <a:t>Classic</a:t>
            </a:r>
            <a:r>
              <a:rPr dirty="0" sz="2350" spc="-15" b="1">
                <a:solidFill>
                  <a:srgbClr val="FFFFFF"/>
                </a:solidFill>
                <a:latin typeface="等线"/>
                <a:cs typeface="等线"/>
              </a:rPr>
              <a:t> </a:t>
            </a:r>
            <a:r>
              <a:rPr dirty="0" sz="2350" spc="20" b="1">
                <a:solidFill>
                  <a:srgbClr val="FFFFFF"/>
                </a:solidFill>
                <a:latin typeface="等线"/>
                <a:cs typeface="等线"/>
              </a:rPr>
              <a:t>Projects</a:t>
            </a:r>
            <a:endParaRPr sz="2350">
              <a:latin typeface="等线"/>
              <a:cs typeface="等线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1350752" y="1196403"/>
            <a:ext cx="1668780" cy="313690"/>
          </a:xfrm>
          <a:custGeom>
            <a:avLst/>
            <a:gdLst/>
            <a:ahLst/>
            <a:cxnLst/>
            <a:rect l="l" t="t" r="r" b="b"/>
            <a:pathLst>
              <a:path w="1668780" h="313690">
                <a:moveTo>
                  <a:pt x="1668271" y="0"/>
                </a:moveTo>
                <a:lnTo>
                  <a:pt x="0" y="0"/>
                </a:lnTo>
                <a:lnTo>
                  <a:pt x="0" y="313626"/>
                </a:lnTo>
                <a:lnTo>
                  <a:pt x="1668271" y="313626"/>
                </a:lnTo>
                <a:lnTo>
                  <a:pt x="1668271" y="0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38031" y="510539"/>
            <a:ext cx="1670303" cy="582168"/>
          </a:xfrm>
          <a:prstGeom prst="rect">
            <a:avLst/>
          </a:prstGeom>
        </p:spPr>
      </p:pic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589407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Residential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4836667" y="5315457"/>
            <a:ext cx="1788160" cy="7175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3180" marR="27305">
              <a:lnSpc>
                <a:spcPct val="101499"/>
              </a:lnSpc>
              <a:spcBef>
                <a:spcPts val="95"/>
              </a:spcBef>
            </a:pP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Project: </a:t>
            </a:r>
            <a:r>
              <a:rPr dirty="0" sz="1300" spc="20" b="1">
                <a:solidFill>
                  <a:srgbClr val="0D0D0D"/>
                </a:solidFill>
                <a:latin typeface="等线"/>
                <a:cs typeface="等线"/>
              </a:rPr>
              <a:t>ЖК</a:t>
            </a:r>
            <a:r>
              <a:rPr dirty="0" sz="1300" spc="-160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Доминант  Луночарского99</a:t>
            </a:r>
            <a:endParaRPr sz="1300">
              <a:latin typeface="等线"/>
              <a:cs typeface="等线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Location:</a:t>
            </a:r>
            <a:r>
              <a:rPr dirty="0" sz="1300" spc="-25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Perm，Russia</a:t>
            </a:r>
            <a:endParaRPr sz="1300">
              <a:latin typeface="等线"/>
              <a:cs typeface="等线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742688" y="5425440"/>
            <a:ext cx="76200" cy="74930"/>
          </a:xfrm>
          <a:custGeom>
            <a:avLst/>
            <a:gdLst/>
            <a:ahLst/>
            <a:cxnLst/>
            <a:rect l="l" t="t" r="r" b="b"/>
            <a:pathLst>
              <a:path w="76200" h="74929">
                <a:moveTo>
                  <a:pt x="70485" y="0"/>
                </a:moveTo>
                <a:lnTo>
                  <a:pt x="5714" y="0"/>
                </a:lnTo>
                <a:lnTo>
                  <a:pt x="0" y="5715"/>
                </a:lnTo>
                <a:lnTo>
                  <a:pt x="0" y="68580"/>
                </a:lnTo>
                <a:lnTo>
                  <a:pt x="5714" y="74422"/>
                </a:lnTo>
                <a:lnTo>
                  <a:pt x="70485" y="74422"/>
                </a:lnTo>
                <a:lnTo>
                  <a:pt x="76200" y="68580"/>
                </a:lnTo>
                <a:lnTo>
                  <a:pt x="74295" y="60960"/>
                </a:lnTo>
                <a:lnTo>
                  <a:pt x="74295" y="11430"/>
                </a:lnTo>
                <a:lnTo>
                  <a:pt x="76200" y="5715"/>
                </a:lnTo>
                <a:lnTo>
                  <a:pt x="70485" y="0"/>
                </a:lnTo>
                <a:close/>
              </a:path>
            </a:pathLst>
          </a:custGeom>
          <a:solidFill>
            <a:srgbClr val="DA0A0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742688" y="5908547"/>
            <a:ext cx="76200" cy="74930"/>
          </a:xfrm>
          <a:custGeom>
            <a:avLst/>
            <a:gdLst/>
            <a:ahLst/>
            <a:cxnLst/>
            <a:rect l="l" t="t" r="r" b="b"/>
            <a:pathLst>
              <a:path w="76200" h="74929">
                <a:moveTo>
                  <a:pt x="70485" y="0"/>
                </a:moveTo>
                <a:lnTo>
                  <a:pt x="5714" y="0"/>
                </a:lnTo>
                <a:lnTo>
                  <a:pt x="0" y="5714"/>
                </a:lnTo>
                <a:lnTo>
                  <a:pt x="0" y="68579"/>
                </a:lnTo>
                <a:lnTo>
                  <a:pt x="5714" y="74422"/>
                </a:lnTo>
                <a:lnTo>
                  <a:pt x="70485" y="74422"/>
                </a:lnTo>
                <a:lnTo>
                  <a:pt x="76200" y="68579"/>
                </a:lnTo>
                <a:lnTo>
                  <a:pt x="74295" y="60959"/>
                </a:lnTo>
                <a:lnTo>
                  <a:pt x="74295" y="11430"/>
                </a:lnTo>
                <a:lnTo>
                  <a:pt x="76200" y="5714"/>
                </a:lnTo>
                <a:lnTo>
                  <a:pt x="70485" y="0"/>
                </a:lnTo>
                <a:close/>
              </a:path>
            </a:pathLst>
          </a:custGeom>
          <a:solidFill>
            <a:srgbClr val="DA0A0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4" name="object 2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93419" y="4489703"/>
            <a:ext cx="3910584" cy="260604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40155" cy="755903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38031" y="504443"/>
            <a:ext cx="1670303" cy="58216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958833" y="557224"/>
            <a:ext cx="1412240" cy="3606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Resi</a:t>
            </a:r>
            <a:r>
              <a:rPr dirty="0" spc="-15"/>
              <a:t>d</a:t>
            </a:r>
            <a:r>
              <a:rPr dirty="0" spc="-10"/>
              <a:t>ential</a:t>
            </a: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7387" y="332231"/>
            <a:ext cx="6044184" cy="413308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850760" y="1414347"/>
            <a:ext cx="2415540" cy="636270"/>
          </a:xfrm>
          <a:prstGeom prst="rect">
            <a:avLst/>
          </a:prstGeom>
        </p:spPr>
        <p:txBody>
          <a:bodyPr wrap="square" lIns="0" tIns="1193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Project: </a:t>
            </a:r>
            <a:r>
              <a:rPr dirty="0" sz="1300" spc="10" b="1">
                <a:solidFill>
                  <a:srgbClr val="0D0D0D"/>
                </a:solidFill>
                <a:latin typeface="等线"/>
                <a:cs typeface="等线"/>
              </a:rPr>
              <a:t>Жилой дом</a:t>
            </a:r>
            <a:r>
              <a:rPr dirty="0" sz="1300" spc="-105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«Легенда»</a:t>
            </a:r>
            <a:endParaRPr sz="1300">
              <a:latin typeface="等线"/>
              <a:cs typeface="等线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Locaiton:Perm，Russia</a:t>
            </a:r>
            <a:endParaRPr sz="1300">
              <a:latin typeface="等线"/>
              <a:cs typeface="等线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725411" y="1966594"/>
            <a:ext cx="76200" cy="74930"/>
          </a:xfrm>
          <a:custGeom>
            <a:avLst/>
            <a:gdLst/>
            <a:ahLst/>
            <a:cxnLst/>
            <a:rect l="l" t="t" r="r" b="b"/>
            <a:pathLst>
              <a:path w="76200" h="74930">
                <a:moveTo>
                  <a:pt x="70485" y="0"/>
                </a:moveTo>
                <a:lnTo>
                  <a:pt x="5715" y="0"/>
                </a:lnTo>
                <a:lnTo>
                  <a:pt x="0" y="5714"/>
                </a:lnTo>
                <a:lnTo>
                  <a:pt x="0" y="71119"/>
                </a:lnTo>
                <a:lnTo>
                  <a:pt x="5715" y="74929"/>
                </a:lnTo>
                <a:lnTo>
                  <a:pt x="70485" y="74929"/>
                </a:lnTo>
                <a:lnTo>
                  <a:pt x="76200" y="71119"/>
                </a:lnTo>
                <a:lnTo>
                  <a:pt x="74295" y="61467"/>
                </a:lnTo>
                <a:lnTo>
                  <a:pt x="74295" y="11556"/>
                </a:lnTo>
                <a:lnTo>
                  <a:pt x="76200" y="5714"/>
                </a:lnTo>
                <a:lnTo>
                  <a:pt x="70485" y="0"/>
                </a:lnTo>
                <a:close/>
              </a:path>
            </a:pathLst>
          </a:custGeom>
          <a:solidFill>
            <a:srgbClr val="DA0A0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25411" y="1661160"/>
            <a:ext cx="76200" cy="76835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422650" y="5404231"/>
            <a:ext cx="2536190" cy="6324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53100"/>
              </a:lnSpc>
              <a:spcBef>
                <a:spcPts val="95"/>
              </a:spcBef>
            </a:pP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Project: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09:18ЖК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Аулет  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Locaiton:Nur</a:t>
            </a:r>
            <a:r>
              <a:rPr dirty="0" sz="1300" spc="110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Sultan，Kazakhstan</a:t>
            </a:r>
            <a:endParaRPr sz="1300">
              <a:latin typeface="等线"/>
              <a:cs typeface="等线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291840" y="5647944"/>
            <a:ext cx="86995" cy="74295"/>
          </a:xfrm>
          <a:custGeom>
            <a:avLst/>
            <a:gdLst/>
            <a:ahLst/>
            <a:cxnLst/>
            <a:rect l="l" t="t" r="r" b="b"/>
            <a:pathLst>
              <a:path w="86995" h="74295">
                <a:moveTo>
                  <a:pt x="81025" y="0"/>
                </a:moveTo>
                <a:lnTo>
                  <a:pt x="5842" y="0"/>
                </a:lnTo>
                <a:lnTo>
                  <a:pt x="0" y="5715"/>
                </a:lnTo>
                <a:lnTo>
                  <a:pt x="0" y="68580"/>
                </a:lnTo>
                <a:lnTo>
                  <a:pt x="5842" y="74295"/>
                </a:lnTo>
                <a:lnTo>
                  <a:pt x="81025" y="74295"/>
                </a:lnTo>
                <a:lnTo>
                  <a:pt x="86868" y="68580"/>
                </a:lnTo>
                <a:lnTo>
                  <a:pt x="84962" y="60960"/>
                </a:lnTo>
                <a:lnTo>
                  <a:pt x="84962" y="11430"/>
                </a:lnTo>
                <a:lnTo>
                  <a:pt x="86868" y="5715"/>
                </a:lnTo>
                <a:lnTo>
                  <a:pt x="81025" y="0"/>
                </a:lnTo>
                <a:close/>
              </a:path>
            </a:pathLst>
          </a:custGeom>
          <a:solidFill>
            <a:srgbClr val="DA0A0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91840" y="5949696"/>
            <a:ext cx="86868" cy="7620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763511" y="2941319"/>
            <a:ext cx="6300215" cy="394716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40155" cy="755903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54508" y="370331"/>
            <a:ext cx="13185775" cy="5541645"/>
            <a:chOff x="254508" y="370331"/>
            <a:chExt cx="13185775" cy="5541645"/>
          </a:xfrm>
        </p:grpSpPr>
        <p:sp>
          <p:nvSpPr>
            <p:cNvPr id="4" name="object 4"/>
            <p:cNvSpPr/>
            <p:nvPr/>
          </p:nvSpPr>
          <p:spPr>
            <a:xfrm>
              <a:off x="3962400" y="3049498"/>
              <a:ext cx="3832860" cy="2235835"/>
            </a:xfrm>
            <a:custGeom>
              <a:avLst/>
              <a:gdLst/>
              <a:ahLst/>
              <a:cxnLst/>
              <a:rect l="l" t="t" r="r" b="b"/>
              <a:pathLst>
                <a:path w="3832859" h="2235835">
                  <a:moveTo>
                    <a:pt x="588098" y="0"/>
                  </a:moveTo>
                  <a:lnTo>
                    <a:pt x="0" y="0"/>
                  </a:lnTo>
                  <a:lnTo>
                    <a:pt x="0" y="1227861"/>
                  </a:lnTo>
                  <a:lnTo>
                    <a:pt x="588098" y="1227861"/>
                  </a:lnTo>
                  <a:lnTo>
                    <a:pt x="588098" y="0"/>
                  </a:lnTo>
                  <a:close/>
                </a:path>
                <a:path w="3832859" h="2235835">
                  <a:moveTo>
                    <a:pt x="3832377" y="280441"/>
                  </a:moveTo>
                  <a:lnTo>
                    <a:pt x="3246120" y="280441"/>
                  </a:lnTo>
                  <a:lnTo>
                    <a:pt x="3246120" y="2235733"/>
                  </a:lnTo>
                  <a:lnTo>
                    <a:pt x="3832377" y="2235733"/>
                  </a:lnTo>
                  <a:lnTo>
                    <a:pt x="3832377" y="280441"/>
                  </a:lnTo>
                  <a:close/>
                </a:path>
              </a:pathLst>
            </a:custGeom>
            <a:solidFill>
              <a:srgbClr val="DC09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4508" y="370331"/>
              <a:ext cx="8317992" cy="33528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3148" y="4110228"/>
              <a:ext cx="3413760" cy="174650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64551" y="4110228"/>
              <a:ext cx="5975604" cy="180136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942319" y="643166"/>
              <a:ext cx="2497455" cy="731520"/>
            </a:xfrm>
            <a:custGeom>
              <a:avLst/>
              <a:gdLst/>
              <a:ahLst/>
              <a:cxnLst/>
              <a:rect l="l" t="t" r="r" b="b"/>
              <a:pathLst>
                <a:path w="2497455" h="731519">
                  <a:moveTo>
                    <a:pt x="2497201" y="0"/>
                  </a:moveTo>
                  <a:lnTo>
                    <a:pt x="0" y="0"/>
                  </a:lnTo>
                  <a:lnTo>
                    <a:pt x="0" y="731354"/>
                  </a:lnTo>
                  <a:lnTo>
                    <a:pt x="2497201" y="731354"/>
                  </a:lnTo>
                  <a:lnTo>
                    <a:pt x="2497201" y="0"/>
                  </a:lnTo>
                  <a:close/>
                </a:path>
              </a:pathLst>
            </a:custGeom>
            <a:solidFill>
              <a:srgbClr val="DA051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965708" y="5980254"/>
            <a:ext cx="2494280" cy="633095"/>
          </a:xfrm>
          <a:prstGeom prst="rect">
            <a:avLst/>
          </a:prstGeom>
        </p:spPr>
        <p:txBody>
          <a:bodyPr wrap="square" lIns="0" tIns="1181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30"/>
              </a:spcBef>
            </a:pP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Project:Chicony 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Thailand</a:t>
            </a:r>
            <a:r>
              <a:rPr dirty="0" sz="1300" spc="-65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Factory</a:t>
            </a:r>
            <a:endParaRPr sz="1300">
              <a:latin typeface="等线"/>
              <a:cs typeface="等线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Locaiton: Chonburi,</a:t>
            </a:r>
            <a:r>
              <a:rPr dirty="0" sz="1300" spc="-45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Thailand</a:t>
            </a:r>
            <a:endParaRPr sz="1300">
              <a:latin typeface="等线"/>
              <a:cs typeface="等线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9724" y="6840677"/>
            <a:ext cx="76200" cy="7660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39724" y="6224015"/>
            <a:ext cx="76200" cy="7660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39724" y="6528510"/>
            <a:ext cx="76200" cy="76606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965708" y="6658152"/>
            <a:ext cx="2783205" cy="629285"/>
          </a:xfrm>
          <a:prstGeom prst="rect">
            <a:avLst/>
          </a:prstGeom>
        </p:spPr>
        <p:txBody>
          <a:bodyPr wrap="square" lIns="0" tIns="1155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10"/>
              </a:spcBef>
            </a:pP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Units：22</a:t>
            </a:r>
            <a:endParaRPr sz="1300">
              <a:latin typeface="等线"/>
              <a:cs typeface="等线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S700F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3000KG,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1M/S,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7/7/7</a:t>
            </a:r>
            <a:r>
              <a:rPr dirty="0" sz="1300" spc="35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Gearless</a:t>
            </a:r>
            <a:endParaRPr sz="1300">
              <a:latin typeface="等线"/>
              <a:cs typeface="等线"/>
            </a:endParaRPr>
          </a:p>
        </p:txBody>
      </p:sp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938259" y="2063495"/>
            <a:ext cx="76200" cy="7772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938259" y="2368295"/>
            <a:ext cx="76200" cy="7772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938259" y="2680716"/>
            <a:ext cx="76200" cy="75819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9064243" y="1822195"/>
            <a:ext cx="2782570" cy="15957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402590">
              <a:lnSpc>
                <a:spcPct val="153100"/>
              </a:lnSpc>
              <a:spcBef>
                <a:spcPts val="95"/>
              </a:spcBef>
            </a:pP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Project: </a:t>
            </a:r>
            <a:r>
              <a:rPr dirty="0" sz="1300" spc="10" b="1">
                <a:solidFill>
                  <a:srgbClr val="0D0D0D"/>
                </a:solidFill>
                <a:latin typeface="等线"/>
                <a:cs typeface="等线"/>
              </a:rPr>
              <a:t>TOTO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Thailand Factory  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Location:</a:t>
            </a:r>
            <a:r>
              <a:rPr dirty="0" sz="1300" spc="40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Saraburi，Thailand</a:t>
            </a:r>
            <a:endParaRPr sz="1300">
              <a:latin typeface="等线"/>
              <a:cs typeface="等线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900">
              <a:latin typeface="等线"/>
              <a:cs typeface="等线"/>
            </a:endParaRPr>
          </a:p>
          <a:p>
            <a:pPr marL="18415">
              <a:lnSpc>
                <a:spcPct val="100000"/>
              </a:lnSpc>
            </a:pP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Units：11</a:t>
            </a:r>
            <a:endParaRPr sz="1300">
              <a:latin typeface="等线"/>
              <a:cs typeface="等线"/>
            </a:endParaRPr>
          </a:p>
          <a:p>
            <a:pPr marL="18415" marR="5080">
              <a:lnSpc>
                <a:spcPts val="2400"/>
              </a:lnSpc>
            </a:pP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S700F(MRL) 3000KG, 1M/S, 4/4/4  S700F(MRL) 5000KG, 0.75M/S,</a:t>
            </a:r>
            <a:r>
              <a:rPr dirty="0" sz="1300" spc="165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3/3/3</a:t>
            </a:r>
            <a:endParaRPr sz="1300">
              <a:latin typeface="等线"/>
              <a:cs typeface="等线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810881" y="6120055"/>
            <a:ext cx="2573655" cy="633095"/>
          </a:xfrm>
          <a:prstGeom prst="rect">
            <a:avLst/>
          </a:prstGeom>
        </p:spPr>
        <p:txBody>
          <a:bodyPr wrap="square" lIns="0" tIns="1181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30"/>
              </a:spcBef>
            </a:pP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Project: Kenpark Garment</a:t>
            </a:r>
            <a:r>
              <a:rPr dirty="0" sz="1300" spc="-145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Factory</a:t>
            </a:r>
            <a:endParaRPr sz="1300">
              <a:latin typeface="等线"/>
              <a:cs typeface="等线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dirty="0" sz="1300" spc="-5" b="1">
                <a:solidFill>
                  <a:srgbClr val="0D0D0D"/>
                </a:solidFill>
                <a:latin typeface="等线"/>
                <a:cs typeface="等线"/>
              </a:rPr>
              <a:t>Location: Chittagong,</a:t>
            </a:r>
            <a:r>
              <a:rPr dirty="0" sz="1300" spc="65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Bangladesh</a:t>
            </a:r>
            <a:endParaRPr sz="1300">
              <a:latin typeface="等线"/>
              <a:cs typeface="等线"/>
            </a:endParaRPr>
          </a:p>
        </p:txBody>
      </p:sp>
      <p:pic>
        <p:nvPicPr>
          <p:cNvPr id="19" name="object 1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685531" y="6361176"/>
            <a:ext cx="76200" cy="7772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685531" y="6665976"/>
            <a:ext cx="76200" cy="7772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685531" y="6978395"/>
            <a:ext cx="76200" cy="75882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7849361" y="6811162"/>
            <a:ext cx="2103120" cy="629285"/>
          </a:xfrm>
          <a:prstGeom prst="rect">
            <a:avLst/>
          </a:prstGeom>
        </p:spPr>
        <p:txBody>
          <a:bodyPr wrap="square" lIns="0" tIns="1155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10"/>
              </a:spcBef>
            </a:pP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Units：35</a:t>
            </a:r>
            <a:endParaRPr sz="1300">
              <a:latin typeface="等线"/>
              <a:cs typeface="等线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S700F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3000KG, </a:t>
            </a:r>
            <a:r>
              <a:rPr dirty="0" sz="1300" spc="5" b="1">
                <a:solidFill>
                  <a:srgbClr val="0D0D0D"/>
                </a:solidFill>
                <a:latin typeface="等线"/>
                <a:cs typeface="等线"/>
              </a:rPr>
              <a:t>1M/S,</a:t>
            </a:r>
            <a:r>
              <a:rPr dirty="0" sz="1300" spc="-80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300" b="1">
                <a:solidFill>
                  <a:srgbClr val="0D0D0D"/>
                </a:solidFill>
                <a:latin typeface="等线"/>
                <a:cs typeface="等线"/>
              </a:rPr>
              <a:t>8/8/8</a:t>
            </a:r>
            <a:endParaRPr sz="1300">
              <a:latin typeface="等线"/>
              <a:cs typeface="等线"/>
            </a:endParaRPr>
          </a:p>
        </p:txBody>
      </p:sp>
      <p:pic>
        <p:nvPicPr>
          <p:cNvPr id="23" name="object 2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651747" y="391667"/>
            <a:ext cx="1670303" cy="580644"/>
          </a:xfrm>
          <a:prstGeom prst="rect">
            <a:avLst/>
          </a:prstGeom>
        </p:spPr>
      </p:pic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9947909" y="415798"/>
            <a:ext cx="955675" cy="3606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F</a:t>
            </a:r>
            <a:r>
              <a:rPr dirty="0"/>
              <a:t>a</a:t>
            </a:r>
            <a:r>
              <a:rPr dirty="0" spc="-5"/>
              <a:t>c</a:t>
            </a:r>
            <a:r>
              <a:rPr dirty="0" spc="-10"/>
              <a:t>to</a:t>
            </a:r>
            <a:r>
              <a:rPr dirty="0" spc="-5"/>
              <a:t>ry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10942319" y="643166"/>
            <a:ext cx="2497455" cy="553720"/>
          </a:xfrm>
          <a:prstGeom prst="rect">
            <a:avLst/>
          </a:prstGeom>
          <a:solidFill>
            <a:srgbClr val="DA0513"/>
          </a:solidFill>
        </p:spPr>
        <p:txBody>
          <a:bodyPr wrap="square" lIns="0" tIns="42545" rIns="0" bIns="0" rtlCol="0" vert="horz">
            <a:spAutoFit/>
          </a:bodyPr>
          <a:lstStyle/>
          <a:p>
            <a:pPr marL="194945">
              <a:lnSpc>
                <a:spcPct val="100000"/>
              </a:lnSpc>
              <a:spcBef>
                <a:spcPts val="335"/>
              </a:spcBef>
            </a:pPr>
            <a:r>
              <a:rPr dirty="0" sz="2350" spc="20" b="1">
                <a:solidFill>
                  <a:srgbClr val="FFFFFF"/>
                </a:solidFill>
                <a:latin typeface="等线"/>
                <a:cs typeface="等线"/>
              </a:rPr>
              <a:t>Classic</a:t>
            </a:r>
            <a:r>
              <a:rPr dirty="0" sz="2350" spc="-15" b="1">
                <a:solidFill>
                  <a:srgbClr val="FFFFFF"/>
                </a:solidFill>
                <a:latin typeface="等线"/>
                <a:cs typeface="等线"/>
              </a:rPr>
              <a:t> </a:t>
            </a:r>
            <a:r>
              <a:rPr dirty="0" sz="2350" spc="20" b="1">
                <a:solidFill>
                  <a:srgbClr val="FFFFFF"/>
                </a:solidFill>
                <a:latin typeface="等线"/>
                <a:cs typeface="等线"/>
              </a:rPr>
              <a:t>Projects</a:t>
            </a:r>
            <a:endParaRPr sz="2350">
              <a:latin typeface="等线"/>
              <a:cs typeface="等线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1350752" y="1196403"/>
            <a:ext cx="1668780" cy="313690"/>
          </a:xfrm>
          <a:custGeom>
            <a:avLst/>
            <a:gdLst/>
            <a:ahLst/>
            <a:cxnLst/>
            <a:rect l="l" t="t" r="r" b="b"/>
            <a:pathLst>
              <a:path w="1668780" h="313690">
                <a:moveTo>
                  <a:pt x="1668271" y="0"/>
                </a:moveTo>
                <a:lnTo>
                  <a:pt x="0" y="0"/>
                </a:lnTo>
                <a:lnTo>
                  <a:pt x="0" y="313626"/>
                </a:lnTo>
                <a:lnTo>
                  <a:pt x="1668271" y="313626"/>
                </a:lnTo>
                <a:lnTo>
                  <a:pt x="1668271" y="0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40155" cy="755903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74191"/>
            <a:ext cx="13440410" cy="6014085"/>
            <a:chOff x="0" y="774191"/>
            <a:chExt cx="13440410" cy="60140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74191"/>
              <a:ext cx="13440155" cy="601218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13976" y="5257800"/>
              <a:ext cx="3726179" cy="15300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8179" y="1200911"/>
              <a:ext cx="1182624" cy="54102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61389" y="634948"/>
            <a:ext cx="4530725" cy="42862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650" spc="-15">
                <a:latin typeface="Calibri"/>
                <a:cs typeface="Calibri"/>
              </a:rPr>
              <a:t>2021 </a:t>
            </a:r>
            <a:r>
              <a:rPr dirty="0" sz="2650" spc="-10">
                <a:latin typeface="Calibri"/>
                <a:cs typeface="Calibri"/>
              </a:rPr>
              <a:t>China </a:t>
            </a:r>
            <a:r>
              <a:rPr dirty="0" sz="2650" spc="-25">
                <a:latin typeface="Calibri"/>
                <a:cs typeface="Calibri"/>
              </a:rPr>
              <a:t>TOP15 </a:t>
            </a:r>
            <a:r>
              <a:rPr dirty="0" sz="2650" spc="-30">
                <a:latin typeface="Calibri"/>
                <a:cs typeface="Calibri"/>
              </a:rPr>
              <a:t>Elevator</a:t>
            </a:r>
            <a:r>
              <a:rPr dirty="0" sz="2650" spc="-40">
                <a:latin typeface="Calibri"/>
                <a:cs typeface="Calibri"/>
              </a:rPr>
              <a:t> </a:t>
            </a:r>
            <a:r>
              <a:rPr dirty="0" sz="2650" spc="-5">
                <a:latin typeface="Calibri"/>
                <a:cs typeface="Calibri"/>
              </a:rPr>
              <a:t>Sales</a:t>
            </a:r>
            <a:endParaRPr sz="265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60248" y="1499615"/>
            <a:ext cx="12530455" cy="5461000"/>
            <a:chOff x="460248" y="1499615"/>
            <a:chExt cx="12530455" cy="546100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0248" y="1499615"/>
              <a:ext cx="12530328" cy="546049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066287" y="5193791"/>
              <a:ext cx="1187450" cy="1161415"/>
            </a:xfrm>
            <a:custGeom>
              <a:avLst/>
              <a:gdLst/>
              <a:ahLst/>
              <a:cxnLst/>
              <a:rect l="l" t="t" r="r" b="b"/>
              <a:pathLst>
                <a:path w="1187450" h="1161414">
                  <a:moveTo>
                    <a:pt x="840613" y="0"/>
                  </a:moveTo>
                  <a:lnTo>
                    <a:pt x="0" y="791083"/>
                  </a:lnTo>
                  <a:lnTo>
                    <a:pt x="348488" y="1160805"/>
                  </a:lnTo>
                  <a:lnTo>
                    <a:pt x="1187196" y="371602"/>
                  </a:lnTo>
                  <a:lnTo>
                    <a:pt x="84061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286150" y="5463031"/>
              <a:ext cx="708660" cy="675640"/>
            </a:xfrm>
            <a:custGeom>
              <a:avLst/>
              <a:gdLst/>
              <a:ahLst/>
              <a:cxnLst/>
              <a:rect l="l" t="t" r="r" b="b"/>
              <a:pathLst>
                <a:path w="708660" h="675639">
                  <a:moveTo>
                    <a:pt x="164350" y="606145"/>
                  </a:moveTo>
                  <a:lnTo>
                    <a:pt x="141071" y="569722"/>
                  </a:lnTo>
                  <a:lnTo>
                    <a:pt x="117068" y="562229"/>
                  </a:lnTo>
                  <a:lnTo>
                    <a:pt x="111480" y="562737"/>
                  </a:lnTo>
                  <a:lnTo>
                    <a:pt x="66649" y="580771"/>
                  </a:lnTo>
                  <a:lnTo>
                    <a:pt x="59156" y="583819"/>
                  </a:lnTo>
                  <a:lnTo>
                    <a:pt x="50139" y="585851"/>
                  </a:lnTo>
                  <a:lnTo>
                    <a:pt x="46075" y="585851"/>
                  </a:lnTo>
                  <a:lnTo>
                    <a:pt x="38963" y="583819"/>
                  </a:lnTo>
                  <a:lnTo>
                    <a:pt x="35407" y="581533"/>
                  </a:lnTo>
                  <a:lnTo>
                    <a:pt x="27266" y="572770"/>
                  </a:lnTo>
                  <a:lnTo>
                    <a:pt x="25120" y="567309"/>
                  </a:lnTo>
                  <a:lnTo>
                    <a:pt x="26136" y="555498"/>
                  </a:lnTo>
                  <a:lnTo>
                    <a:pt x="29311" y="549783"/>
                  </a:lnTo>
                  <a:lnTo>
                    <a:pt x="35267" y="544195"/>
                  </a:lnTo>
                  <a:lnTo>
                    <a:pt x="44030" y="538010"/>
                  </a:lnTo>
                  <a:lnTo>
                    <a:pt x="53149" y="535470"/>
                  </a:lnTo>
                  <a:lnTo>
                    <a:pt x="62598" y="536587"/>
                  </a:lnTo>
                  <a:lnTo>
                    <a:pt x="72364" y="541401"/>
                  </a:lnTo>
                  <a:lnTo>
                    <a:pt x="89128" y="519049"/>
                  </a:lnTo>
                  <a:lnTo>
                    <a:pt x="80340" y="514121"/>
                  </a:lnTo>
                  <a:lnTo>
                    <a:pt x="71704" y="510946"/>
                  </a:lnTo>
                  <a:lnTo>
                    <a:pt x="63246" y="509498"/>
                  </a:lnTo>
                  <a:lnTo>
                    <a:pt x="54965" y="509778"/>
                  </a:lnTo>
                  <a:lnTo>
                    <a:pt x="20916" y="528447"/>
                  </a:lnTo>
                  <a:lnTo>
                    <a:pt x="101" y="564134"/>
                  </a:lnTo>
                  <a:lnTo>
                    <a:pt x="0" y="573189"/>
                  </a:lnTo>
                  <a:lnTo>
                    <a:pt x="2019" y="581875"/>
                  </a:lnTo>
                  <a:lnTo>
                    <a:pt x="38201" y="614172"/>
                  </a:lnTo>
                  <a:lnTo>
                    <a:pt x="45059" y="614934"/>
                  </a:lnTo>
                  <a:lnTo>
                    <a:pt x="52171" y="613918"/>
                  </a:lnTo>
                  <a:lnTo>
                    <a:pt x="57975" y="612660"/>
                  </a:lnTo>
                  <a:lnTo>
                    <a:pt x="64731" y="610412"/>
                  </a:lnTo>
                  <a:lnTo>
                    <a:pt x="72453" y="607187"/>
                  </a:lnTo>
                  <a:lnTo>
                    <a:pt x="100050" y="593725"/>
                  </a:lnTo>
                  <a:lnTo>
                    <a:pt x="104368" y="592201"/>
                  </a:lnTo>
                  <a:lnTo>
                    <a:pt x="112496" y="590550"/>
                  </a:lnTo>
                  <a:lnTo>
                    <a:pt x="116306" y="590677"/>
                  </a:lnTo>
                  <a:lnTo>
                    <a:pt x="123672" y="592582"/>
                  </a:lnTo>
                  <a:lnTo>
                    <a:pt x="127228" y="594995"/>
                  </a:lnTo>
                  <a:lnTo>
                    <a:pt x="130657" y="598678"/>
                  </a:lnTo>
                  <a:lnTo>
                    <a:pt x="137160" y="608418"/>
                  </a:lnTo>
                  <a:lnTo>
                    <a:pt x="138595" y="618363"/>
                  </a:lnTo>
                  <a:lnTo>
                    <a:pt x="134975" y="628510"/>
                  </a:lnTo>
                  <a:lnTo>
                    <a:pt x="126339" y="638810"/>
                  </a:lnTo>
                  <a:lnTo>
                    <a:pt x="115887" y="646226"/>
                  </a:lnTo>
                  <a:lnTo>
                    <a:pt x="105105" y="649198"/>
                  </a:lnTo>
                  <a:lnTo>
                    <a:pt x="94030" y="647750"/>
                  </a:lnTo>
                  <a:lnTo>
                    <a:pt x="82651" y="641858"/>
                  </a:lnTo>
                  <a:lnTo>
                    <a:pt x="65887" y="663829"/>
                  </a:lnTo>
                  <a:lnTo>
                    <a:pt x="75209" y="669645"/>
                  </a:lnTo>
                  <a:lnTo>
                    <a:pt x="84531" y="673531"/>
                  </a:lnTo>
                  <a:lnTo>
                    <a:pt x="93827" y="675500"/>
                  </a:lnTo>
                  <a:lnTo>
                    <a:pt x="103098" y="675513"/>
                  </a:lnTo>
                  <a:lnTo>
                    <a:pt x="112280" y="673595"/>
                  </a:lnTo>
                  <a:lnTo>
                    <a:pt x="149872" y="646087"/>
                  </a:lnTo>
                  <a:lnTo>
                    <a:pt x="164312" y="616077"/>
                  </a:lnTo>
                  <a:lnTo>
                    <a:pt x="164350" y="606145"/>
                  </a:lnTo>
                  <a:close/>
                </a:path>
                <a:path w="708660" h="675639">
                  <a:moveTo>
                    <a:pt x="329285" y="476504"/>
                  </a:moveTo>
                  <a:lnTo>
                    <a:pt x="247878" y="320294"/>
                  </a:lnTo>
                  <a:lnTo>
                    <a:pt x="225907" y="340741"/>
                  </a:lnTo>
                  <a:lnTo>
                    <a:pt x="283057" y="444119"/>
                  </a:lnTo>
                  <a:lnTo>
                    <a:pt x="298678" y="470535"/>
                  </a:lnTo>
                  <a:lnTo>
                    <a:pt x="277812" y="456044"/>
                  </a:lnTo>
                  <a:lnTo>
                    <a:pt x="258673" y="443738"/>
                  </a:lnTo>
                  <a:lnTo>
                    <a:pt x="171932" y="391033"/>
                  </a:lnTo>
                  <a:lnTo>
                    <a:pt x="151612" y="410083"/>
                  </a:lnTo>
                  <a:lnTo>
                    <a:pt x="197967" y="500253"/>
                  </a:lnTo>
                  <a:lnTo>
                    <a:pt x="208521" y="519506"/>
                  </a:lnTo>
                  <a:lnTo>
                    <a:pt x="221843" y="542163"/>
                  </a:lnTo>
                  <a:lnTo>
                    <a:pt x="197078" y="525145"/>
                  </a:lnTo>
                  <a:lnTo>
                    <a:pt x="97891" y="460133"/>
                  </a:lnTo>
                  <a:lnTo>
                    <a:pt x="75793" y="480695"/>
                  </a:lnTo>
                  <a:lnTo>
                    <a:pt x="225272" y="573532"/>
                  </a:lnTo>
                  <a:lnTo>
                    <a:pt x="249910" y="550545"/>
                  </a:lnTo>
                  <a:lnTo>
                    <a:pt x="200380" y="454406"/>
                  </a:lnTo>
                  <a:lnTo>
                    <a:pt x="192925" y="441083"/>
                  </a:lnTo>
                  <a:lnTo>
                    <a:pt x="180441" y="420497"/>
                  </a:lnTo>
                  <a:lnTo>
                    <a:pt x="190588" y="427901"/>
                  </a:lnTo>
                  <a:lnTo>
                    <a:pt x="206692" y="439089"/>
                  </a:lnTo>
                  <a:lnTo>
                    <a:pt x="304774" y="499364"/>
                  </a:lnTo>
                  <a:lnTo>
                    <a:pt x="329285" y="476504"/>
                  </a:lnTo>
                  <a:close/>
                </a:path>
                <a:path w="708660" h="675639">
                  <a:moveTo>
                    <a:pt x="464172" y="321983"/>
                  </a:moveTo>
                  <a:lnTo>
                    <a:pt x="451408" y="279933"/>
                  </a:lnTo>
                  <a:lnTo>
                    <a:pt x="437489" y="261632"/>
                  </a:lnTo>
                  <a:lnTo>
                    <a:pt x="437489" y="324612"/>
                  </a:lnTo>
                  <a:lnTo>
                    <a:pt x="437057" y="334873"/>
                  </a:lnTo>
                  <a:lnTo>
                    <a:pt x="411124" y="370255"/>
                  </a:lnTo>
                  <a:lnTo>
                    <a:pt x="391261" y="377113"/>
                  </a:lnTo>
                  <a:lnTo>
                    <a:pt x="380720" y="376682"/>
                  </a:lnTo>
                  <a:lnTo>
                    <a:pt x="338302" y="350901"/>
                  </a:lnTo>
                  <a:lnTo>
                    <a:pt x="317919" y="318173"/>
                  </a:lnTo>
                  <a:lnTo>
                    <a:pt x="315950" y="307594"/>
                  </a:lnTo>
                  <a:lnTo>
                    <a:pt x="316522" y="297332"/>
                  </a:lnTo>
                  <a:lnTo>
                    <a:pt x="342595" y="261810"/>
                  </a:lnTo>
                  <a:lnTo>
                    <a:pt x="362216" y="254762"/>
                  </a:lnTo>
                  <a:lnTo>
                    <a:pt x="372465" y="255016"/>
                  </a:lnTo>
                  <a:lnTo>
                    <a:pt x="414121" y="280289"/>
                  </a:lnTo>
                  <a:lnTo>
                    <a:pt x="435381" y="313918"/>
                  </a:lnTo>
                  <a:lnTo>
                    <a:pt x="437489" y="324612"/>
                  </a:lnTo>
                  <a:lnTo>
                    <a:pt x="437489" y="261632"/>
                  </a:lnTo>
                  <a:lnTo>
                    <a:pt x="435965" y="259842"/>
                  </a:lnTo>
                  <a:lnTo>
                    <a:pt x="430530" y="254762"/>
                  </a:lnTo>
                  <a:lnTo>
                    <a:pt x="421843" y="246634"/>
                  </a:lnTo>
                  <a:lnTo>
                    <a:pt x="407289" y="236880"/>
                  </a:lnTo>
                  <a:lnTo>
                    <a:pt x="392315" y="230581"/>
                  </a:lnTo>
                  <a:lnTo>
                    <a:pt x="376910" y="227711"/>
                  </a:lnTo>
                  <a:lnTo>
                    <a:pt x="361467" y="228460"/>
                  </a:lnTo>
                  <a:lnTo>
                    <a:pt x="317347" y="252095"/>
                  </a:lnTo>
                  <a:lnTo>
                    <a:pt x="290576" y="294449"/>
                  </a:lnTo>
                  <a:lnTo>
                    <a:pt x="288645" y="309753"/>
                  </a:lnTo>
                  <a:lnTo>
                    <a:pt x="290309" y="325310"/>
                  </a:lnTo>
                  <a:lnTo>
                    <a:pt x="316585" y="371221"/>
                  </a:lnTo>
                  <a:lnTo>
                    <a:pt x="360997" y="401142"/>
                  </a:lnTo>
                  <a:lnTo>
                    <a:pt x="376529" y="404114"/>
                  </a:lnTo>
                  <a:lnTo>
                    <a:pt x="392049" y="403529"/>
                  </a:lnTo>
                  <a:lnTo>
                    <a:pt x="407200" y="399288"/>
                  </a:lnTo>
                  <a:lnTo>
                    <a:pt x="421957" y="391439"/>
                  </a:lnTo>
                  <a:lnTo>
                    <a:pt x="436346" y="379984"/>
                  </a:lnTo>
                  <a:lnTo>
                    <a:pt x="439115" y="377113"/>
                  </a:lnTo>
                  <a:lnTo>
                    <a:pt x="444817" y="371208"/>
                  </a:lnTo>
                  <a:lnTo>
                    <a:pt x="451777" y="362026"/>
                  </a:lnTo>
                  <a:lnTo>
                    <a:pt x="457200" y="352450"/>
                  </a:lnTo>
                  <a:lnTo>
                    <a:pt x="461111" y="342519"/>
                  </a:lnTo>
                  <a:lnTo>
                    <a:pt x="463435" y="332333"/>
                  </a:lnTo>
                  <a:lnTo>
                    <a:pt x="464172" y="321983"/>
                  </a:lnTo>
                  <a:close/>
                </a:path>
                <a:path w="708660" h="675639">
                  <a:moveTo>
                    <a:pt x="615670" y="209550"/>
                  </a:moveTo>
                  <a:lnTo>
                    <a:pt x="531723" y="188595"/>
                  </a:lnTo>
                  <a:lnTo>
                    <a:pt x="536384" y="180657"/>
                  </a:lnTo>
                  <a:lnTo>
                    <a:pt x="539559" y="172631"/>
                  </a:lnTo>
                  <a:lnTo>
                    <a:pt x="541248" y="164566"/>
                  </a:lnTo>
                  <a:lnTo>
                    <a:pt x="541502" y="156464"/>
                  </a:lnTo>
                  <a:lnTo>
                    <a:pt x="540232" y="148488"/>
                  </a:lnTo>
                  <a:lnTo>
                    <a:pt x="537578" y="140906"/>
                  </a:lnTo>
                  <a:lnTo>
                    <a:pt x="535457" y="137160"/>
                  </a:lnTo>
                  <a:lnTo>
                    <a:pt x="533514" y="133718"/>
                  </a:lnTo>
                  <a:lnTo>
                    <a:pt x="528040" y="126873"/>
                  </a:lnTo>
                  <a:lnTo>
                    <a:pt x="519658" y="119380"/>
                  </a:lnTo>
                  <a:lnTo>
                    <a:pt x="515975" y="117259"/>
                  </a:lnTo>
                  <a:lnTo>
                    <a:pt x="515975" y="161417"/>
                  </a:lnTo>
                  <a:lnTo>
                    <a:pt x="515086" y="169418"/>
                  </a:lnTo>
                  <a:lnTo>
                    <a:pt x="481304" y="211709"/>
                  </a:lnTo>
                  <a:lnTo>
                    <a:pt x="441299" y="168783"/>
                  </a:lnTo>
                  <a:lnTo>
                    <a:pt x="473633" y="141224"/>
                  </a:lnTo>
                  <a:lnTo>
                    <a:pt x="493369" y="137160"/>
                  </a:lnTo>
                  <a:lnTo>
                    <a:pt x="500354" y="140208"/>
                  </a:lnTo>
                  <a:lnTo>
                    <a:pt x="506704" y="147066"/>
                  </a:lnTo>
                  <a:lnTo>
                    <a:pt x="513181" y="153924"/>
                  </a:lnTo>
                  <a:lnTo>
                    <a:pt x="510717" y="114223"/>
                  </a:lnTo>
                  <a:lnTo>
                    <a:pt x="491210" y="110998"/>
                  </a:lnTo>
                  <a:lnTo>
                    <a:pt x="480860" y="112915"/>
                  </a:lnTo>
                  <a:lnTo>
                    <a:pt x="470408" y="117132"/>
                  </a:lnTo>
                  <a:lnTo>
                    <a:pt x="459803" y="123685"/>
                  </a:lnTo>
                  <a:lnTo>
                    <a:pt x="449046" y="132588"/>
                  </a:lnTo>
                  <a:lnTo>
                    <a:pt x="405485" y="173355"/>
                  </a:lnTo>
                  <a:lnTo>
                    <a:pt x="521309" y="297561"/>
                  </a:lnTo>
                  <a:lnTo>
                    <a:pt x="542772" y="277495"/>
                  </a:lnTo>
                  <a:lnTo>
                    <a:pt x="495528" y="226949"/>
                  </a:lnTo>
                  <a:lnTo>
                    <a:pt x="511797" y="211709"/>
                  </a:lnTo>
                  <a:lnTo>
                    <a:pt x="513562" y="210058"/>
                  </a:lnTo>
                  <a:lnTo>
                    <a:pt x="591159" y="232283"/>
                  </a:lnTo>
                  <a:lnTo>
                    <a:pt x="615111" y="210058"/>
                  </a:lnTo>
                  <a:lnTo>
                    <a:pt x="615670" y="209550"/>
                  </a:lnTo>
                  <a:close/>
                </a:path>
                <a:path w="708660" h="675639">
                  <a:moveTo>
                    <a:pt x="708279" y="91681"/>
                  </a:moveTo>
                  <a:lnTo>
                    <a:pt x="696201" y="50292"/>
                  </a:lnTo>
                  <a:lnTo>
                    <a:pt x="680948" y="30365"/>
                  </a:lnTo>
                  <a:lnTo>
                    <a:pt x="680948" y="94361"/>
                  </a:lnTo>
                  <a:lnTo>
                    <a:pt x="680123" y="104940"/>
                  </a:lnTo>
                  <a:lnTo>
                    <a:pt x="676910" y="114960"/>
                  </a:lnTo>
                  <a:lnTo>
                    <a:pt x="671258" y="124421"/>
                  </a:lnTo>
                  <a:lnTo>
                    <a:pt x="663168" y="133350"/>
                  </a:lnTo>
                  <a:lnTo>
                    <a:pt x="640562" y="154559"/>
                  </a:lnTo>
                  <a:lnTo>
                    <a:pt x="556488" y="64262"/>
                  </a:lnTo>
                  <a:lnTo>
                    <a:pt x="576300" y="45720"/>
                  </a:lnTo>
                  <a:lnTo>
                    <a:pt x="597281" y="31318"/>
                  </a:lnTo>
                  <a:lnTo>
                    <a:pt x="618121" y="27330"/>
                  </a:lnTo>
                  <a:lnTo>
                    <a:pt x="638860" y="33743"/>
                  </a:lnTo>
                  <a:lnTo>
                    <a:pt x="668528" y="61556"/>
                  </a:lnTo>
                  <a:lnTo>
                    <a:pt x="680948" y="94361"/>
                  </a:lnTo>
                  <a:lnTo>
                    <a:pt x="680948" y="30365"/>
                  </a:lnTo>
                  <a:lnTo>
                    <a:pt x="677672" y="27330"/>
                  </a:lnTo>
                  <a:lnTo>
                    <a:pt x="666978" y="17360"/>
                  </a:lnTo>
                  <a:lnTo>
                    <a:pt x="652513" y="7912"/>
                  </a:lnTo>
                  <a:lnTo>
                    <a:pt x="637692" y="2120"/>
                  </a:lnTo>
                  <a:lnTo>
                    <a:pt x="622528" y="0"/>
                  </a:lnTo>
                  <a:lnTo>
                    <a:pt x="607161" y="1625"/>
                  </a:lnTo>
                  <a:lnTo>
                    <a:pt x="591769" y="6883"/>
                  </a:lnTo>
                  <a:lnTo>
                    <a:pt x="576351" y="15773"/>
                  </a:lnTo>
                  <a:lnTo>
                    <a:pt x="560933" y="28321"/>
                  </a:lnTo>
                  <a:lnTo>
                    <a:pt x="519277" y="67183"/>
                  </a:lnTo>
                  <a:lnTo>
                    <a:pt x="635101" y="191389"/>
                  </a:lnTo>
                  <a:lnTo>
                    <a:pt x="674560" y="154559"/>
                  </a:lnTo>
                  <a:lnTo>
                    <a:pt x="680821" y="148717"/>
                  </a:lnTo>
                  <a:lnTo>
                    <a:pt x="704951" y="112014"/>
                  </a:lnTo>
                  <a:lnTo>
                    <a:pt x="707402" y="101892"/>
                  </a:lnTo>
                  <a:lnTo>
                    <a:pt x="708279" y="9168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9665969" y="6783120"/>
            <a:ext cx="3559175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15">
                <a:solidFill>
                  <a:srgbClr val="0D0D0D"/>
                </a:solidFill>
                <a:latin typeface="等线"/>
                <a:cs typeface="等线"/>
              </a:rPr>
              <a:t>Data </a:t>
            </a:r>
            <a:r>
              <a:rPr dirty="0" sz="1050" spc="10">
                <a:solidFill>
                  <a:srgbClr val="0D0D0D"/>
                </a:solidFill>
                <a:latin typeface="等线"/>
                <a:cs typeface="等线"/>
              </a:rPr>
              <a:t>from: </a:t>
            </a:r>
            <a:r>
              <a:rPr dirty="0" sz="1500" spc="10" b="1">
                <a:solidFill>
                  <a:srgbClr val="0D0D0D"/>
                </a:solidFill>
                <a:latin typeface="等线"/>
                <a:cs typeface="等线"/>
              </a:rPr>
              <a:t>China Elevator Association</a:t>
            </a:r>
            <a:r>
              <a:rPr dirty="0" sz="1500" spc="45" b="1">
                <a:solidFill>
                  <a:srgbClr val="0D0D0D"/>
                </a:solidFill>
                <a:latin typeface="等线"/>
                <a:cs typeface="等线"/>
              </a:rPr>
              <a:t> </a:t>
            </a:r>
            <a:r>
              <a:rPr dirty="0" sz="1500" spc="10" b="1">
                <a:solidFill>
                  <a:srgbClr val="0D0D0D"/>
                </a:solidFill>
                <a:latin typeface="等线"/>
                <a:cs typeface="等线"/>
              </a:rPr>
              <a:t>(CEA)</a:t>
            </a:r>
            <a:endParaRPr sz="1500">
              <a:latin typeface="等线"/>
              <a:cs typeface="等线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40155" cy="755903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587241" y="5351526"/>
            <a:ext cx="3436620" cy="3219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950" spc="-15" b="1">
                <a:solidFill>
                  <a:srgbClr val="0D0D0D"/>
                </a:solidFill>
                <a:latin typeface="Calibri"/>
                <a:cs typeface="Calibri"/>
              </a:rPr>
              <a:t>Elevator</a:t>
            </a:r>
            <a:r>
              <a:rPr dirty="0" sz="1950" spc="-55" b="1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dirty="0" sz="1950" spc="-15" b="1">
                <a:solidFill>
                  <a:srgbClr val="0D0D0D"/>
                </a:solidFill>
                <a:latin typeface="Calibri"/>
                <a:cs typeface="Calibri"/>
              </a:rPr>
              <a:t>Factory</a:t>
            </a:r>
            <a:r>
              <a:rPr dirty="0" sz="1950" b="1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dirty="0" sz="1950" spc="-10" b="1">
                <a:solidFill>
                  <a:srgbClr val="0D0D0D"/>
                </a:solidFill>
                <a:latin typeface="Calibri"/>
                <a:cs typeface="Calibri"/>
              </a:rPr>
              <a:t>Area(</a:t>
            </a:r>
            <a:r>
              <a:rPr dirty="0" sz="1950" spc="10" b="1">
                <a:solidFill>
                  <a:srgbClr val="0D0D0D"/>
                </a:solidFill>
                <a:latin typeface="等线"/>
                <a:cs typeface="等线"/>
              </a:rPr>
              <a:t>㎡</a:t>
            </a:r>
            <a:r>
              <a:rPr dirty="0" sz="1950" spc="-10" b="1">
                <a:solidFill>
                  <a:srgbClr val="0D0D0D"/>
                </a:solidFill>
                <a:latin typeface="Calibri"/>
                <a:cs typeface="Calibri"/>
              </a:rPr>
              <a:t>):</a:t>
            </a:r>
            <a:r>
              <a:rPr dirty="0" sz="1950" spc="20" b="1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dirty="0" sz="1950" b="1">
                <a:solidFill>
                  <a:srgbClr val="0D0D0D"/>
                </a:solidFill>
                <a:latin typeface="Calibri"/>
                <a:cs typeface="Calibri"/>
              </a:rPr>
              <a:t>70,000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08603" y="6209842"/>
            <a:ext cx="157480" cy="157480"/>
          </a:xfrm>
          <a:custGeom>
            <a:avLst/>
            <a:gdLst/>
            <a:ahLst/>
            <a:cxnLst/>
            <a:rect l="l" t="t" r="r" b="b"/>
            <a:pathLst>
              <a:path w="157479" h="157479">
                <a:moveTo>
                  <a:pt x="157124" y="0"/>
                </a:moveTo>
                <a:lnTo>
                  <a:pt x="0" y="0"/>
                </a:lnTo>
                <a:lnTo>
                  <a:pt x="0" y="157111"/>
                </a:lnTo>
                <a:lnTo>
                  <a:pt x="157124" y="157111"/>
                </a:lnTo>
                <a:lnTo>
                  <a:pt x="157124" y="0"/>
                </a:lnTo>
                <a:close/>
              </a:path>
            </a:pathLst>
          </a:custGeom>
          <a:solidFill>
            <a:srgbClr val="DC09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308603" y="5497067"/>
            <a:ext cx="157480" cy="155575"/>
          </a:xfrm>
          <a:custGeom>
            <a:avLst/>
            <a:gdLst/>
            <a:ahLst/>
            <a:cxnLst/>
            <a:rect l="l" t="t" r="r" b="b"/>
            <a:pathLst>
              <a:path w="157479" h="155575">
                <a:moveTo>
                  <a:pt x="157124" y="0"/>
                </a:moveTo>
                <a:lnTo>
                  <a:pt x="0" y="0"/>
                </a:lnTo>
                <a:lnTo>
                  <a:pt x="0" y="155194"/>
                </a:lnTo>
                <a:lnTo>
                  <a:pt x="157124" y="155194"/>
                </a:lnTo>
                <a:lnTo>
                  <a:pt x="157124" y="0"/>
                </a:lnTo>
                <a:close/>
              </a:path>
            </a:pathLst>
          </a:custGeom>
          <a:solidFill>
            <a:srgbClr val="DC09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675878" y="4826520"/>
            <a:ext cx="157480" cy="130810"/>
          </a:xfrm>
          <a:custGeom>
            <a:avLst/>
            <a:gdLst/>
            <a:ahLst/>
            <a:cxnLst/>
            <a:rect l="l" t="t" r="r" b="b"/>
            <a:pathLst>
              <a:path w="157479" h="130810">
                <a:moveTo>
                  <a:pt x="157124" y="0"/>
                </a:moveTo>
                <a:lnTo>
                  <a:pt x="0" y="0"/>
                </a:lnTo>
                <a:lnTo>
                  <a:pt x="0" y="130289"/>
                </a:lnTo>
                <a:lnTo>
                  <a:pt x="157124" y="130289"/>
                </a:lnTo>
                <a:lnTo>
                  <a:pt x="157124" y="0"/>
                </a:lnTo>
                <a:close/>
              </a:path>
            </a:pathLst>
          </a:custGeom>
          <a:solidFill>
            <a:srgbClr val="DC09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679688" y="6194513"/>
            <a:ext cx="157480" cy="130810"/>
          </a:xfrm>
          <a:custGeom>
            <a:avLst/>
            <a:gdLst/>
            <a:ahLst/>
            <a:cxnLst/>
            <a:rect l="l" t="t" r="r" b="b"/>
            <a:pathLst>
              <a:path w="157479" h="130810">
                <a:moveTo>
                  <a:pt x="157124" y="0"/>
                </a:moveTo>
                <a:lnTo>
                  <a:pt x="0" y="0"/>
                </a:lnTo>
                <a:lnTo>
                  <a:pt x="0" y="130289"/>
                </a:lnTo>
                <a:lnTo>
                  <a:pt x="157124" y="130289"/>
                </a:lnTo>
                <a:lnTo>
                  <a:pt x="157124" y="0"/>
                </a:lnTo>
                <a:close/>
              </a:path>
            </a:pathLst>
          </a:custGeom>
          <a:solidFill>
            <a:srgbClr val="DC09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681593" y="5508551"/>
            <a:ext cx="157480" cy="101600"/>
          </a:xfrm>
          <a:custGeom>
            <a:avLst/>
            <a:gdLst/>
            <a:ahLst/>
            <a:cxnLst/>
            <a:rect l="l" t="t" r="r" b="b"/>
            <a:pathLst>
              <a:path w="157479" h="101600">
                <a:moveTo>
                  <a:pt x="157124" y="0"/>
                </a:moveTo>
                <a:lnTo>
                  <a:pt x="0" y="0"/>
                </a:lnTo>
                <a:lnTo>
                  <a:pt x="0" y="101546"/>
                </a:lnTo>
                <a:lnTo>
                  <a:pt x="157124" y="101546"/>
                </a:lnTo>
                <a:lnTo>
                  <a:pt x="157124" y="0"/>
                </a:lnTo>
                <a:close/>
              </a:path>
            </a:pathLst>
          </a:custGeom>
          <a:solidFill>
            <a:srgbClr val="DC09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587241" y="6064402"/>
            <a:ext cx="2856230" cy="3219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950" spc="-5" b="1">
                <a:solidFill>
                  <a:srgbClr val="0D0D0D"/>
                </a:solidFill>
                <a:latin typeface="Calibri"/>
                <a:cs typeface="Calibri"/>
              </a:rPr>
              <a:t>Capacity(unit/year):</a:t>
            </a:r>
            <a:r>
              <a:rPr dirty="0" sz="1950" spc="45" b="1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dirty="0" sz="1950" b="1">
                <a:latin typeface="Calibri"/>
                <a:cs typeface="Calibri"/>
              </a:rPr>
              <a:t>90,000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922511" y="4709541"/>
            <a:ext cx="3528060" cy="3219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950" spc="-10" b="1">
                <a:solidFill>
                  <a:srgbClr val="0D0D0D"/>
                </a:solidFill>
                <a:latin typeface="Calibri"/>
                <a:cs typeface="Calibri"/>
              </a:rPr>
              <a:t>Escalator</a:t>
            </a:r>
            <a:r>
              <a:rPr dirty="0" sz="1950" spc="5" b="1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dirty="0" sz="1950" spc="-15" b="1">
                <a:solidFill>
                  <a:srgbClr val="0D0D0D"/>
                </a:solidFill>
                <a:latin typeface="Calibri"/>
                <a:cs typeface="Calibri"/>
              </a:rPr>
              <a:t>Factory</a:t>
            </a:r>
            <a:r>
              <a:rPr dirty="0" sz="1950" spc="-30" b="1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dirty="0" sz="1950" spc="-10" b="1">
                <a:solidFill>
                  <a:srgbClr val="0D0D0D"/>
                </a:solidFill>
                <a:latin typeface="Calibri"/>
                <a:cs typeface="Calibri"/>
              </a:rPr>
              <a:t>Area(</a:t>
            </a:r>
            <a:r>
              <a:rPr dirty="0" sz="1950" spc="10" b="1">
                <a:solidFill>
                  <a:srgbClr val="0D0D0D"/>
                </a:solidFill>
                <a:latin typeface="等线"/>
                <a:cs typeface="等线"/>
              </a:rPr>
              <a:t>㎡</a:t>
            </a:r>
            <a:r>
              <a:rPr dirty="0" sz="1950" spc="-10" b="1">
                <a:solidFill>
                  <a:srgbClr val="0D0D0D"/>
                </a:solidFill>
                <a:latin typeface="Calibri"/>
                <a:cs typeface="Calibri"/>
              </a:rPr>
              <a:t>):</a:t>
            </a:r>
            <a:r>
              <a:rPr dirty="0" sz="1950" spc="30" b="1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dirty="0" sz="1950" b="1">
                <a:solidFill>
                  <a:srgbClr val="0D0D0D"/>
                </a:solidFill>
                <a:latin typeface="Calibri"/>
                <a:cs typeface="Calibri"/>
              </a:rPr>
              <a:t>50,000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960611" y="5384038"/>
            <a:ext cx="1891664" cy="3219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950" spc="-5" b="1">
                <a:solidFill>
                  <a:srgbClr val="0D0D0D"/>
                </a:solidFill>
                <a:latin typeface="Calibri"/>
                <a:cs typeface="Calibri"/>
              </a:rPr>
              <a:t>Production </a:t>
            </a:r>
            <a:r>
              <a:rPr dirty="0" sz="1950" b="1">
                <a:solidFill>
                  <a:srgbClr val="0D0D0D"/>
                </a:solidFill>
                <a:latin typeface="Calibri"/>
                <a:cs typeface="Calibri"/>
              </a:rPr>
              <a:t>Line:</a:t>
            </a:r>
            <a:r>
              <a:rPr dirty="0" sz="1950" spc="-40" b="1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dirty="0" sz="1950" spc="-5" b="1">
                <a:latin typeface="Calibri"/>
                <a:cs typeface="Calibri"/>
              </a:rPr>
              <a:t>6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58833" y="6077813"/>
            <a:ext cx="2854960" cy="3219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950" spc="-5" b="1">
                <a:solidFill>
                  <a:srgbClr val="0D0D0D"/>
                </a:solidFill>
                <a:latin typeface="Calibri"/>
                <a:cs typeface="Calibri"/>
              </a:rPr>
              <a:t>Capacity(unit/year):</a:t>
            </a:r>
            <a:r>
              <a:rPr dirty="0" sz="1950" spc="35" b="1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dirty="0" sz="1950" b="1">
                <a:solidFill>
                  <a:srgbClr val="0D0D0D"/>
                </a:solidFill>
                <a:latin typeface="Calibri"/>
                <a:cs typeface="Calibri"/>
              </a:rPr>
              <a:t>1</a:t>
            </a:r>
            <a:r>
              <a:rPr dirty="0" sz="1950" b="1">
                <a:latin typeface="Calibri"/>
                <a:cs typeface="Calibri"/>
              </a:rPr>
              <a:t>0,000</a:t>
            </a:r>
            <a:endParaRPr sz="195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-1523" y="1985772"/>
            <a:ext cx="13442315" cy="3460750"/>
            <a:chOff x="-1523" y="1985772"/>
            <a:chExt cx="13442315" cy="3460750"/>
          </a:xfrm>
        </p:grpSpPr>
        <p:sp>
          <p:nvSpPr>
            <p:cNvPr id="14" name="object 14"/>
            <p:cNvSpPr/>
            <p:nvPr/>
          </p:nvSpPr>
          <p:spPr>
            <a:xfrm>
              <a:off x="-1524" y="3934942"/>
              <a:ext cx="8936990" cy="1511935"/>
            </a:xfrm>
            <a:custGeom>
              <a:avLst/>
              <a:gdLst/>
              <a:ahLst/>
              <a:cxnLst/>
              <a:rect l="l" t="t" r="r" b="b"/>
              <a:pathLst>
                <a:path w="8936990" h="1511935">
                  <a:moveTo>
                    <a:pt x="475195" y="662317"/>
                  </a:moveTo>
                  <a:lnTo>
                    <a:pt x="0" y="662317"/>
                  </a:lnTo>
                  <a:lnTo>
                    <a:pt x="0" y="1511452"/>
                  </a:lnTo>
                  <a:lnTo>
                    <a:pt x="475195" y="1511452"/>
                  </a:lnTo>
                  <a:lnTo>
                    <a:pt x="475195" y="662317"/>
                  </a:lnTo>
                  <a:close/>
                </a:path>
                <a:path w="8936990" h="1511935">
                  <a:moveTo>
                    <a:pt x="8936736" y="0"/>
                  </a:moveTo>
                  <a:lnTo>
                    <a:pt x="7153656" y="0"/>
                  </a:lnTo>
                  <a:lnTo>
                    <a:pt x="7153656" y="642645"/>
                  </a:lnTo>
                  <a:lnTo>
                    <a:pt x="8936736" y="642645"/>
                  </a:lnTo>
                  <a:lnTo>
                    <a:pt x="8936736" y="0"/>
                  </a:lnTo>
                  <a:close/>
                </a:path>
              </a:pathLst>
            </a:custGeom>
            <a:solidFill>
              <a:srgbClr val="DC09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985772"/>
              <a:ext cx="7656575" cy="303428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-1523" y="3136366"/>
              <a:ext cx="2454910" cy="731520"/>
            </a:xfrm>
            <a:custGeom>
              <a:avLst/>
              <a:gdLst/>
              <a:ahLst/>
              <a:cxnLst/>
              <a:rect l="l" t="t" r="r" b="b"/>
              <a:pathLst>
                <a:path w="2454910" h="731520">
                  <a:moveTo>
                    <a:pt x="2454656" y="0"/>
                  </a:moveTo>
                  <a:lnTo>
                    <a:pt x="0" y="0"/>
                  </a:lnTo>
                  <a:lnTo>
                    <a:pt x="0" y="731037"/>
                  </a:lnTo>
                  <a:lnTo>
                    <a:pt x="2454656" y="731037"/>
                  </a:lnTo>
                  <a:lnTo>
                    <a:pt x="2454656" y="0"/>
                  </a:lnTo>
                  <a:close/>
                </a:path>
              </a:pathLst>
            </a:custGeom>
            <a:solidFill>
              <a:srgbClr val="DA051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2782931" y="2458173"/>
              <a:ext cx="657860" cy="874394"/>
            </a:xfrm>
            <a:custGeom>
              <a:avLst/>
              <a:gdLst/>
              <a:ahLst/>
              <a:cxnLst/>
              <a:rect l="l" t="t" r="r" b="b"/>
              <a:pathLst>
                <a:path w="657859" h="874395">
                  <a:moveTo>
                    <a:pt x="657237" y="0"/>
                  </a:moveTo>
                  <a:lnTo>
                    <a:pt x="0" y="0"/>
                  </a:lnTo>
                  <a:lnTo>
                    <a:pt x="0" y="874052"/>
                  </a:lnTo>
                  <a:lnTo>
                    <a:pt x="657237" y="874052"/>
                  </a:lnTo>
                  <a:lnTo>
                    <a:pt x="657237" y="0"/>
                  </a:lnTo>
                  <a:close/>
                </a:path>
              </a:pathLst>
            </a:custGeom>
            <a:solidFill>
              <a:srgbClr val="DC091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674623" y="3161791"/>
            <a:ext cx="1046480" cy="389890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350" spc="15">
                <a:solidFill>
                  <a:srgbClr val="FFFFFF"/>
                </a:solidFill>
              </a:rPr>
              <a:t>F</a:t>
            </a:r>
            <a:r>
              <a:rPr dirty="0" sz="2350" spc="25">
                <a:solidFill>
                  <a:srgbClr val="FFFFFF"/>
                </a:solidFill>
              </a:rPr>
              <a:t>a</a:t>
            </a:r>
            <a:r>
              <a:rPr dirty="0" sz="2350" spc="40">
                <a:solidFill>
                  <a:srgbClr val="FFFFFF"/>
                </a:solidFill>
              </a:rPr>
              <a:t>c</a:t>
            </a:r>
            <a:r>
              <a:rPr dirty="0" sz="2350" spc="25">
                <a:solidFill>
                  <a:srgbClr val="FFFFFF"/>
                </a:solidFill>
              </a:rPr>
              <a:t>tor</a:t>
            </a:r>
            <a:r>
              <a:rPr dirty="0" sz="2350" spc="15">
                <a:solidFill>
                  <a:srgbClr val="FFFFFF"/>
                </a:solidFill>
              </a:rPr>
              <a:t>y</a:t>
            </a:r>
            <a:endParaRPr sz="2350"/>
          </a:p>
        </p:txBody>
      </p:sp>
      <p:grpSp>
        <p:nvGrpSpPr>
          <p:cNvPr id="19" name="object 19"/>
          <p:cNvGrpSpPr/>
          <p:nvPr/>
        </p:nvGrpSpPr>
        <p:grpSpPr>
          <a:xfrm>
            <a:off x="355091" y="1993391"/>
            <a:ext cx="12812395" cy="2299970"/>
            <a:chOff x="355091" y="1993391"/>
            <a:chExt cx="12812395" cy="2299970"/>
          </a:xfrm>
        </p:grpSpPr>
        <p:sp>
          <p:nvSpPr>
            <p:cNvPr id="20" name="object 20"/>
            <p:cNvSpPr/>
            <p:nvPr/>
          </p:nvSpPr>
          <p:spPr>
            <a:xfrm>
              <a:off x="355091" y="3689603"/>
              <a:ext cx="1670685" cy="315595"/>
            </a:xfrm>
            <a:custGeom>
              <a:avLst/>
              <a:gdLst/>
              <a:ahLst/>
              <a:cxnLst/>
              <a:rect l="l" t="t" r="r" b="b"/>
              <a:pathLst>
                <a:path w="1670685" h="315595">
                  <a:moveTo>
                    <a:pt x="1670177" y="0"/>
                  </a:moveTo>
                  <a:lnTo>
                    <a:pt x="0" y="0"/>
                  </a:lnTo>
                  <a:lnTo>
                    <a:pt x="0" y="315467"/>
                  </a:lnTo>
                  <a:lnTo>
                    <a:pt x="1670177" y="315467"/>
                  </a:lnTo>
                  <a:lnTo>
                    <a:pt x="1670177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63839" y="1993391"/>
              <a:ext cx="5303520" cy="229971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17178" y="0"/>
            <a:ext cx="10422977" cy="755903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3776" y="4073652"/>
            <a:ext cx="1254252" cy="53492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38885" y="4100829"/>
            <a:ext cx="4304030" cy="24117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5" b="1">
                <a:latin typeface="Calibri"/>
                <a:cs typeface="Calibri"/>
              </a:rPr>
              <a:t>Fully </a:t>
            </a:r>
            <a:r>
              <a:rPr dirty="0" sz="2200" spc="-10" b="1">
                <a:latin typeface="Calibri"/>
                <a:cs typeface="Calibri"/>
              </a:rPr>
              <a:t>Automatic </a:t>
            </a:r>
            <a:r>
              <a:rPr dirty="0" sz="2200" spc="-25" b="1">
                <a:latin typeface="Calibri"/>
                <a:cs typeface="Calibri"/>
              </a:rPr>
              <a:t>Intelligent </a:t>
            </a:r>
            <a:r>
              <a:rPr dirty="0" sz="2200" spc="-5" b="1">
                <a:latin typeface="Calibri"/>
                <a:cs typeface="Calibri"/>
              </a:rPr>
              <a:t>Sheet</a:t>
            </a:r>
            <a:r>
              <a:rPr dirty="0" sz="2200" spc="-150" b="1">
                <a:latin typeface="Calibri"/>
                <a:cs typeface="Calibri"/>
              </a:rPr>
              <a:t> </a:t>
            </a:r>
            <a:r>
              <a:rPr dirty="0" sz="2200" spc="-5" b="1">
                <a:latin typeface="Calibri"/>
                <a:cs typeface="Calibri"/>
              </a:rPr>
              <a:t>Line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100">
              <a:latin typeface="Calibri"/>
              <a:cs typeface="Calibri"/>
            </a:endParaRPr>
          </a:p>
          <a:p>
            <a:pPr marL="1068705" marR="1585595">
              <a:lnSpc>
                <a:spcPct val="157100"/>
              </a:lnSpc>
              <a:spcBef>
                <a:spcPts val="5"/>
              </a:spcBef>
            </a:pPr>
            <a:r>
              <a:rPr dirty="0" sz="1750" spc="-10">
                <a:latin typeface="Calibri"/>
                <a:cs typeface="Calibri"/>
              </a:rPr>
              <a:t>Automatic</a:t>
            </a:r>
            <a:r>
              <a:rPr dirty="0" sz="1750" spc="-140">
                <a:latin typeface="Calibri"/>
                <a:cs typeface="Calibri"/>
              </a:rPr>
              <a:t> </a:t>
            </a:r>
            <a:r>
              <a:rPr dirty="0" sz="1750" spc="-15">
                <a:latin typeface="Calibri"/>
                <a:cs typeface="Calibri"/>
              </a:rPr>
              <a:t>feeding  </a:t>
            </a:r>
            <a:r>
              <a:rPr dirty="0" sz="1750" spc="-10">
                <a:latin typeface="Calibri"/>
                <a:cs typeface="Calibri"/>
              </a:rPr>
              <a:t>Punching</a:t>
            </a:r>
            <a:r>
              <a:rPr dirty="0" sz="1750" spc="5">
                <a:latin typeface="Calibri"/>
                <a:cs typeface="Calibri"/>
              </a:rPr>
              <a:t> </a:t>
            </a:r>
            <a:r>
              <a:rPr dirty="0" sz="1750" spc="-15">
                <a:latin typeface="Calibri"/>
                <a:cs typeface="Calibri"/>
              </a:rPr>
              <a:t>Center</a:t>
            </a:r>
            <a:endParaRPr sz="1750">
              <a:latin typeface="Calibri"/>
              <a:cs typeface="Calibri"/>
            </a:endParaRPr>
          </a:p>
          <a:p>
            <a:pPr marL="1068705">
              <a:lnSpc>
                <a:spcPct val="100000"/>
              </a:lnSpc>
              <a:spcBef>
                <a:spcPts val="1340"/>
              </a:spcBef>
            </a:pPr>
            <a:r>
              <a:rPr dirty="0" sz="1750" spc="5">
                <a:latin typeface="Calibri"/>
                <a:cs typeface="Calibri"/>
              </a:rPr>
              <a:t>Long </a:t>
            </a:r>
            <a:r>
              <a:rPr dirty="0" sz="1750" spc="-5">
                <a:latin typeface="Calibri"/>
                <a:cs typeface="Calibri"/>
              </a:rPr>
              <a:t>side </a:t>
            </a:r>
            <a:r>
              <a:rPr dirty="0" sz="1750" spc="-10">
                <a:latin typeface="Calibri"/>
                <a:cs typeface="Calibri"/>
              </a:rPr>
              <a:t>bending</a:t>
            </a:r>
            <a:r>
              <a:rPr dirty="0" sz="1750" spc="-20">
                <a:latin typeface="Calibri"/>
                <a:cs typeface="Calibri"/>
              </a:rPr>
              <a:t> </a:t>
            </a:r>
            <a:r>
              <a:rPr dirty="0" sz="1750" spc="-15">
                <a:latin typeface="Calibri"/>
                <a:cs typeface="Calibri"/>
              </a:rPr>
              <a:t>center</a:t>
            </a:r>
            <a:endParaRPr sz="1750">
              <a:latin typeface="Calibri"/>
              <a:cs typeface="Calibri"/>
            </a:endParaRPr>
          </a:p>
          <a:p>
            <a:pPr marL="1078230">
              <a:lnSpc>
                <a:spcPct val="100000"/>
              </a:lnSpc>
              <a:spcBef>
                <a:spcPts val="1410"/>
              </a:spcBef>
            </a:pPr>
            <a:r>
              <a:rPr dirty="0" sz="1750" spc="-5">
                <a:latin typeface="Calibri"/>
                <a:cs typeface="Calibri"/>
              </a:rPr>
              <a:t>Short side </a:t>
            </a:r>
            <a:r>
              <a:rPr dirty="0" sz="1750" spc="-10">
                <a:latin typeface="Calibri"/>
                <a:cs typeface="Calibri"/>
              </a:rPr>
              <a:t>bending</a:t>
            </a:r>
            <a:r>
              <a:rPr dirty="0" sz="1750" spc="5">
                <a:latin typeface="Calibri"/>
                <a:cs typeface="Calibri"/>
              </a:rPr>
              <a:t> </a:t>
            </a:r>
            <a:r>
              <a:rPr dirty="0" sz="1750" spc="-15">
                <a:latin typeface="Calibri"/>
                <a:cs typeface="Calibri"/>
              </a:rPr>
              <a:t>center</a:t>
            </a:r>
            <a:endParaRPr sz="175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15083" y="5529071"/>
            <a:ext cx="103631" cy="10210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15083" y="5106923"/>
            <a:ext cx="103631" cy="10515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15083" y="5940553"/>
            <a:ext cx="103631" cy="10210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807464" y="6400801"/>
            <a:ext cx="103631" cy="10515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809231" y="970787"/>
            <a:ext cx="1146048" cy="544068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241793" y="1026922"/>
            <a:ext cx="3950970" cy="3606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000000"/>
                </a:solidFill>
                <a:latin typeface="Calibri"/>
                <a:cs typeface="Calibri"/>
              </a:rPr>
              <a:t>Salvagnini Flexible production</a:t>
            </a:r>
            <a:r>
              <a:rPr dirty="0" spc="-195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pc="-5">
                <a:solidFill>
                  <a:srgbClr val="000000"/>
                </a:solidFill>
                <a:latin typeface="Calibri"/>
                <a:cs typeface="Calibri"/>
              </a:rPr>
              <a:t>line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167118" y="1628368"/>
            <a:ext cx="3257550" cy="19843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10160">
              <a:lnSpc>
                <a:spcPct val="146900"/>
              </a:lnSpc>
              <a:spcBef>
                <a:spcPts val="95"/>
              </a:spcBef>
            </a:pPr>
            <a:r>
              <a:rPr dirty="0" sz="1750" spc="-10">
                <a:latin typeface="Calibri"/>
                <a:cs typeface="Calibri"/>
              </a:rPr>
              <a:t>Automatic </a:t>
            </a:r>
            <a:r>
              <a:rPr dirty="0" sz="1750" spc="-15">
                <a:latin typeface="Calibri"/>
                <a:cs typeface="Calibri"/>
              </a:rPr>
              <a:t>feeding </a:t>
            </a:r>
            <a:r>
              <a:rPr dirty="0" sz="1750" spc="-5">
                <a:latin typeface="Calibri"/>
                <a:cs typeface="Calibri"/>
              </a:rPr>
              <a:t>and </a:t>
            </a:r>
            <a:r>
              <a:rPr dirty="0" sz="1750" spc="-15">
                <a:latin typeface="Calibri"/>
                <a:cs typeface="Calibri"/>
              </a:rPr>
              <a:t>laying-off  </a:t>
            </a:r>
            <a:r>
              <a:rPr dirty="0" sz="1750" spc="-10">
                <a:latin typeface="Calibri"/>
                <a:cs typeface="Calibri"/>
              </a:rPr>
              <a:t>Automatic shear </a:t>
            </a:r>
            <a:r>
              <a:rPr dirty="0" sz="1750" spc="-15">
                <a:latin typeface="Calibri"/>
                <a:cs typeface="Calibri"/>
              </a:rPr>
              <a:t>center detection  </a:t>
            </a:r>
            <a:r>
              <a:rPr dirty="0" sz="1750" spc="-10">
                <a:solidFill>
                  <a:srgbClr val="242424"/>
                </a:solidFill>
                <a:latin typeface="Calibri"/>
                <a:cs typeface="Calibri"/>
              </a:rPr>
              <a:t>Automatic moving </a:t>
            </a:r>
            <a:r>
              <a:rPr dirty="0" sz="1750" spc="-5">
                <a:solidFill>
                  <a:srgbClr val="242424"/>
                </a:solidFill>
                <a:latin typeface="Calibri"/>
                <a:cs typeface="Calibri"/>
              </a:rPr>
              <a:t>and </a:t>
            </a:r>
            <a:r>
              <a:rPr dirty="0" sz="1750" spc="-15">
                <a:solidFill>
                  <a:srgbClr val="242424"/>
                </a:solidFill>
                <a:latin typeface="Calibri"/>
                <a:cs typeface="Calibri"/>
              </a:rPr>
              <a:t>cutting  </a:t>
            </a:r>
            <a:r>
              <a:rPr dirty="0" sz="1750" spc="-15">
                <a:latin typeface="Calibri"/>
                <a:cs typeface="Calibri"/>
              </a:rPr>
              <a:t>Automatic </a:t>
            </a:r>
            <a:r>
              <a:rPr dirty="0" sz="1750" spc="-10">
                <a:latin typeface="Calibri"/>
                <a:cs typeface="Calibri"/>
              </a:rPr>
              <a:t>bending </a:t>
            </a:r>
            <a:r>
              <a:rPr dirty="0" sz="1750" spc="-15">
                <a:latin typeface="Calibri"/>
                <a:cs typeface="Calibri"/>
              </a:rPr>
              <a:t>center detection  </a:t>
            </a:r>
            <a:r>
              <a:rPr dirty="0" sz="1750" spc="-10">
                <a:latin typeface="Calibri"/>
                <a:cs typeface="Calibri"/>
              </a:rPr>
              <a:t>Automatic </a:t>
            </a:r>
            <a:r>
              <a:rPr dirty="0" sz="1750" spc="-15">
                <a:solidFill>
                  <a:srgbClr val="242424"/>
                </a:solidFill>
                <a:latin typeface="Calibri"/>
                <a:cs typeface="Calibri"/>
              </a:rPr>
              <a:t>barcode,</a:t>
            </a:r>
            <a:r>
              <a:rPr dirty="0" sz="1750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750" spc="-15">
                <a:solidFill>
                  <a:srgbClr val="242424"/>
                </a:solidFill>
                <a:latin typeface="Calibri"/>
                <a:cs typeface="Calibri"/>
              </a:rPr>
              <a:t>laying-off</a:t>
            </a:r>
            <a:endParaRPr sz="175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950964" y="1909572"/>
            <a:ext cx="108202" cy="10667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950964" y="2301239"/>
            <a:ext cx="108202" cy="10820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950964" y="2702051"/>
            <a:ext cx="108202" cy="111251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950964" y="3073907"/>
            <a:ext cx="108202" cy="10972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947916" y="3467100"/>
            <a:ext cx="106678" cy="108203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-1523" y="0"/>
            <a:ext cx="459105" cy="2016125"/>
          </a:xfrm>
          <a:custGeom>
            <a:avLst/>
            <a:gdLst/>
            <a:ahLst/>
            <a:cxnLst/>
            <a:rect l="l" t="t" r="r" b="b"/>
            <a:pathLst>
              <a:path w="459105" h="2016125">
                <a:moveTo>
                  <a:pt x="458723" y="0"/>
                </a:moveTo>
                <a:lnTo>
                  <a:pt x="0" y="0"/>
                </a:lnTo>
                <a:lnTo>
                  <a:pt x="0" y="2016125"/>
                </a:lnTo>
                <a:lnTo>
                  <a:pt x="458723" y="2016125"/>
                </a:lnTo>
                <a:lnTo>
                  <a:pt x="458723" y="0"/>
                </a:lnTo>
                <a:close/>
              </a:path>
            </a:pathLst>
          </a:custGeom>
          <a:solidFill>
            <a:srgbClr val="DB05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-1523" y="7318250"/>
            <a:ext cx="586740" cy="241935"/>
          </a:xfrm>
          <a:custGeom>
            <a:avLst/>
            <a:gdLst/>
            <a:ahLst/>
            <a:cxnLst/>
            <a:rect l="l" t="t" r="r" b="b"/>
            <a:pathLst>
              <a:path w="586740" h="241934">
                <a:moveTo>
                  <a:pt x="586257" y="0"/>
                </a:moveTo>
                <a:lnTo>
                  <a:pt x="0" y="0"/>
                </a:lnTo>
                <a:lnTo>
                  <a:pt x="0" y="241833"/>
                </a:lnTo>
                <a:lnTo>
                  <a:pt x="586257" y="241833"/>
                </a:lnTo>
                <a:lnTo>
                  <a:pt x="586257" y="0"/>
                </a:lnTo>
                <a:close/>
              </a:path>
            </a:pathLst>
          </a:custGeom>
          <a:solidFill>
            <a:srgbClr val="DB051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9" name="object 19"/>
          <p:cNvGrpSpPr/>
          <p:nvPr/>
        </p:nvGrpSpPr>
        <p:grpSpPr>
          <a:xfrm>
            <a:off x="-1523" y="1325879"/>
            <a:ext cx="11421110" cy="5509260"/>
            <a:chOff x="-1523" y="1325879"/>
            <a:chExt cx="11421110" cy="5509260"/>
          </a:xfrm>
        </p:grpSpPr>
        <p:sp>
          <p:nvSpPr>
            <p:cNvPr id="20" name="object 20"/>
            <p:cNvSpPr/>
            <p:nvPr/>
          </p:nvSpPr>
          <p:spPr>
            <a:xfrm>
              <a:off x="6411467" y="1906523"/>
              <a:ext cx="309245" cy="2577465"/>
            </a:xfrm>
            <a:custGeom>
              <a:avLst/>
              <a:gdLst/>
              <a:ahLst/>
              <a:cxnLst/>
              <a:rect l="l" t="t" r="r" b="b"/>
              <a:pathLst>
                <a:path w="309245" h="2577465">
                  <a:moveTo>
                    <a:pt x="308889" y="0"/>
                  </a:moveTo>
                  <a:lnTo>
                    <a:pt x="0" y="0"/>
                  </a:lnTo>
                  <a:lnTo>
                    <a:pt x="0" y="2577084"/>
                  </a:lnTo>
                  <a:lnTo>
                    <a:pt x="308889" y="2577084"/>
                  </a:lnTo>
                  <a:lnTo>
                    <a:pt x="308889" y="0"/>
                  </a:lnTo>
                  <a:close/>
                </a:path>
              </a:pathLst>
            </a:custGeom>
            <a:solidFill>
              <a:srgbClr val="DB05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576316" y="4094987"/>
              <a:ext cx="5843016" cy="274015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55320" y="1325879"/>
              <a:ext cx="5914644" cy="218998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-1523" y="3136366"/>
              <a:ext cx="2454910" cy="731520"/>
            </a:xfrm>
            <a:custGeom>
              <a:avLst/>
              <a:gdLst/>
              <a:ahLst/>
              <a:cxnLst/>
              <a:rect l="l" t="t" r="r" b="b"/>
              <a:pathLst>
                <a:path w="2454910" h="731520">
                  <a:moveTo>
                    <a:pt x="2454656" y="0"/>
                  </a:moveTo>
                  <a:lnTo>
                    <a:pt x="0" y="0"/>
                  </a:lnTo>
                  <a:lnTo>
                    <a:pt x="0" y="731037"/>
                  </a:lnTo>
                  <a:lnTo>
                    <a:pt x="2454656" y="731037"/>
                  </a:lnTo>
                  <a:lnTo>
                    <a:pt x="2454656" y="0"/>
                  </a:lnTo>
                  <a:close/>
                </a:path>
              </a:pathLst>
            </a:custGeom>
            <a:solidFill>
              <a:srgbClr val="DA051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 txBox="1"/>
          <p:nvPr/>
        </p:nvSpPr>
        <p:spPr>
          <a:xfrm>
            <a:off x="674623" y="3161791"/>
            <a:ext cx="1046480" cy="38989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350" spc="15" b="1">
                <a:solidFill>
                  <a:srgbClr val="FFFFFF"/>
                </a:solidFill>
                <a:latin typeface="等线"/>
                <a:cs typeface="等线"/>
              </a:rPr>
              <a:t>F</a:t>
            </a:r>
            <a:r>
              <a:rPr dirty="0" sz="2350" spc="25" b="1">
                <a:solidFill>
                  <a:srgbClr val="FFFFFF"/>
                </a:solidFill>
                <a:latin typeface="等线"/>
                <a:cs typeface="等线"/>
              </a:rPr>
              <a:t>a</a:t>
            </a:r>
            <a:r>
              <a:rPr dirty="0" sz="2350" spc="40" b="1">
                <a:solidFill>
                  <a:srgbClr val="FFFFFF"/>
                </a:solidFill>
                <a:latin typeface="等线"/>
                <a:cs typeface="等线"/>
              </a:rPr>
              <a:t>c</a:t>
            </a:r>
            <a:r>
              <a:rPr dirty="0" sz="2350" spc="25" b="1">
                <a:solidFill>
                  <a:srgbClr val="FFFFFF"/>
                </a:solidFill>
                <a:latin typeface="等线"/>
                <a:cs typeface="等线"/>
              </a:rPr>
              <a:t>tor</a:t>
            </a:r>
            <a:r>
              <a:rPr dirty="0" sz="2350" spc="15" b="1">
                <a:solidFill>
                  <a:srgbClr val="FFFFFF"/>
                </a:solidFill>
                <a:latin typeface="等线"/>
                <a:cs typeface="等线"/>
              </a:rPr>
              <a:t>y</a:t>
            </a:r>
            <a:endParaRPr sz="2350">
              <a:latin typeface="等线"/>
              <a:cs typeface="等线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55091" y="3689603"/>
            <a:ext cx="1670685" cy="315595"/>
          </a:xfrm>
          <a:custGeom>
            <a:avLst/>
            <a:gdLst/>
            <a:ahLst/>
            <a:cxnLst/>
            <a:rect l="l" t="t" r="r" b="b"/>
            <a:pathLst>
              <a:path w="1670685" h="315595">
                <a:moveTo>
                  <a:pt x="1670177" y="0"/>
                </a:moveTo>
                <a:lnTo>
                  <a:pt x="0" y="0"/>
                </a:lnTo>
                <a:lnTo>
                  <a:pt x="0" y="315467"/>
                </a:lnTo>
                <a:lnTo>
                  <a:pt x="1670177" y="315467"/>
                </a:lnTo>
                <a:lnTo>
                  <a:pt x="1670177" y="0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31519"/>
            <a:ext cx="13440410" cy="6827520"/>
            <a:chOff x="0" y="731519"/>
            <a:chExt cx="13440410" cy="68275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31519"/>
              <a:ext cx="13440155" cy="682751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74080" y="4152900"/>
              <a:ext cx="1182624" cy="67818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012180" y="5154231"/>
              <a:ext cx="158750" cy="1059180"/>
            </a:xfrm>
            <a:custGeom>
              <a:avLst/>
              <a:gdLst/>
              <a:ahLst/>
              <a:cxnLst/>
              <a:rect l="l" t="t" r="r" b="b"/>
              <a:pathLst>
                <a:path w="158750" h="1059179">
                  <a:moveTo>
                    <a:pt x="158318" y="899756"/>
                  </a:moveTo>
                  <a:lnTo>
                    <a:pt x="0" y="899756"/>
                  </a:lnTo>
                  <a:lnTo>
                    <a:pt x="0" y="1058989"/>
                  </a:lnTo>
                  <a:lnTo>
                    <a:pt x="158318" y="1058989"/>
                  </a:lnTo>
                  <a:lnTo>
                    <a:pt x="158318" y="899756"/>
                  </a:lnTo>
                  <a:close/>
                </a:path>
                <a:path w="158750" h="1059179">
                  <a:moveTo>
                    <a:pt x="158318" y="471906"/>
                  </a:moveTo>
                  <a:lnTo>
                    <a:pt x="0" y="471906"/>
                  </a:lnTo>
                  <a:lnTo>
                    <a:pt x="0" y="629221"/>
                  </a:lnTo>
                  <a:lnTo>
                    <a:pt x="158318" y="629221"/>
                  </a:lnTo>
                  <a:lnTo>
                    <a:pt x="158318" y="471906"/>
                  </a:lnTo>
                  <a:close/>
                </a:path>
                <a:path w="158750" h="1059179">
                  <a:moveTo>
                    <a:pt x="158318" y="0"/>
                  </a:moveTo>
                  <a:lnTo>
                    <a:pt x="0" y="0"/>
                  </a:lnTo>
                  <a:lnTo>
                    <a:pt x="0" y="155384"/>
                  </a:lnTo>
                  <a:lnTo>
                    <a:pt x="158318" y="155384"/>
                  </a:lnTo>
                  <a:lnTo>
                    <a:pt x="158318" y="0"/>
                  </a:lnTo>
                  <a:close/>
                </a:path>
              </a:pathLst>
            </a:custGeom>
            <a:solidFill>
              <a:srgbClr val="DC091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6268339" y="4279138"/>
            <a:ext cx="2837180" cy="23679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95"/>
              </a:spcBef>
            </a:pPr>
            <a:r>
              <a:rPr dirty="0" sz="2200" spc="-30" b="1">
                <a:solidFill>
                  <a:srgbClr val="C00000"/>
                </a:solidFill>
                <a:latin typeface="Calibri"/>
                <a:cs typeface="Calibri"/>
              </a:rPr>
              <a:t>Welding</a:t>
            </a:r>
            <a:r>
              <a:rPr dirty="0" sz="2200" spc="-2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200" spc="-15" b="1">
                <a:solidFill>
                  <a:srgbClr val="C00000"/>
                </a:solidFill>
                <a:latin typeface="Calibri"/>
                <a:cs typeface="Calibri"/>
              </a:rPr>
              <a:t>Robots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500">
              <a:latin typeface="Calibri"/>
              <a:cs typeface="Calibri"/>
            </a:endParaRPr>
          </a:p>
          <a:p>
            <a:pPr algn="just" marL="47625">
              <a:lnSpc>
                <a:spcPct val="100000"/>
              </a:lnSpc>
            </a:pPr>
            <a:r>
              <a:rPr dirty="0" sz="1750" spc="5">
                <a:latin typeface="Calibri"/>
                <a:cs typeface="Calibri"/>
              </a:rPr>
              <a:t>ABB </a:t>
            </a:r>
            <a:r>
              <a:rPr dirty="0" sz="1750" spc="-10">
                <a:latin typeface="Calibri"/>
                <a:cs typeface="Calibri"/>
              </a:rPr>
              <a:t>welding robots from</a:t>
            </a:r>
            <a:r>
              <a:rPr dirty="0" sz="1750" spc="-114">
                <a:latin typeface="Calibri"/>
                <a:cs typeface="Calibri"/>
              </a:rPr>
              <a:t> </a:t>
            </a:r>
            <a:r>
              <a:rPr dirty="0" sz="1750" spc="-5">
                <a:latin typeface="Calibri"/>
                <a:cs typeface="Calibri"/>
              </a:rPr>
              <a:t>Swiss</a:t>
            </a:r>
            <a:endParaRPr sz="1750">
              <a:latin typeface="Calibri"/>
              <a:cs typeface="Calibri"/>
            </a:endParaRPr>
          </a:p>
          <a:p>
            <a:pPr algn="just" marL="35560" marR="539115" indent="17780">
              <a:lnSpc>
                <a:spcPct val="167400"/>
              </a:lnSpc>
              <a:spcBef>
                <a:spcPts val="100"/>
              </a:spcBef>
            </a:pPr>
            <a:r>
              <a:rPr dirty="0" sz="1750" spc="-15">
                <a:latin typeface="Calibri"/>
                <a:cs typeface="Calibri"/>
              </a:rPr>
              <a:t>Welding </a:t>
            </a:r>
            <a:r>
              <a:rPr dirty="0" sz="1750" spc="-10">
                <a:latin typeface="Calibri"/>
                <a:cs typeface="Calibri"/>
              </a:rPr>
              <a:t>tooling</a:t>
            </a:r>
            <a:r>
              <a:rPr dirty="0" sz="1750" spc="-125">
                <a:latin typeface="Calibri"/>
                <a:cs typeface="Calibri"/>
              </a:rPr>
              <a:t> </a:t>
            </a:r>
            <a:r>
              <a:rPr dirty="0" sz="1750" spc="-15">
                <a:latin typeface="Calibri"/>
                <a:cs typeface="Calibri"/>
              </a:rPr>
              <a:t>platform  </a:t>
            </a:r>
            <a:r>
              <a:rPr dirty="0" sz="1750" spc="-10">
                <a:latin typeface="Calibri"/>
                <a:cs typeface="Calibri"/>
              </a:rPr>
              <a:t>Built-in electric induction  Sensing</a:t>
            </a:r>
            <a:r>
              <a:rPr dirty="0" sz="1750" spc="5">
                <a:latin typeface="Calibri"/>
                <a:cs typeface="Calibri"/>
              </a:rPr>
              <a:t> </a:t>
            </a:r>
            <a:r>
              <a:rPr dirty="0" sz="1750" spc="-15">
                <a:latin typeface="Calibri"/>
                <a:cs typeface="Calibri"/>
              </a:rPr>
              <a:t>detection</a:t>
            </a:r>
            <a:endParaRPr sz="175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-1523" y="220979"/>
            <a:ext cx="8045450" cy="7082155"/>
            <a:chOff x="-1523" y="220979"/>
            <a:chExt cx="8045450" cy="7082155"/>
          </a:xfrm>
        </p:grpSpPr>
        <p:sp>
          <p:nvSpPr>
            <p:cNvPr id="8" name="object 8"/>
            <p:cNvSpPr/>
            <p:nvPr/>
          </p:nvSpPr>
          <p:spPr>
            <a:xfrm>
              <a:off x="6012179" y="6516623"/>
              <a:ext cx="158750" cy="158750"/>
            </a:xfrm>
            <a:custGeom>
              <a:avLst/>
              <a:gdLst/>
              <a:ahLst/>
              <a:cxnLst/>
              <a:rect l="l" t="t" r="r" b="b"/>
              <a:pathLst>
                <a:path w="158750" h="158750">
                  <a:moveTo>
                    <a:pt x="158330" y="0"/>
                  </a:moveTo>
                  <a:lnTo>
                    <a:pt x="0" y="0"/>
                  </a:lnTo>
                  <a:lnTo>
                    <a:pt x="0" y="158330"/>
                  </a:lnTo>
                  <a:lnTo>
                    <a:pt x="158330" y="158330"/>
                  </a:lnTo>
                  <a:lnTo>
                    <a:pt x="158330" y="0"/>
                  </a:lnTo>
                  <a:close/>
                </a:path>
              </a:pathLst>
            </a:custGeom>
            <a:solidFill>
              <a:srgbClr val="DC09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02195" y="220979"/>
              <a:ext cx="1141476" cy="65684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167127" y="2284475"/>
              <a:ext cx="365760" cy="1194435"/>
            </a:xfrm>
            <a:custGeom>
              <a:avLst/>
              <a:gdLst/>
              <a:ahLst/>
              <a:cxnLst/>
              <a:rect l="l" t="t" r="r" b="b"/>
              <a:pathLst>
                <a:path w="365760" h="1194435">
                  <a:moveTo>
                    <a:pt x="365277" y="0"/>
                  </a:moveTo>
                  <a:lnTo>
                    <a:pt x="0" y="0"/>
                  </a:lnTo>
                  <a:lnTo>
                    <a:pt x="0" y="1194180"/>
                  </a:lnTo>
                  <a:lnTo>
                    <a:pt x="365277" y="1194180"/>
                  </a:lnTo>
                  <a:lnTo>
                    <a:pt x="365277" y="0"/>
                  </a:lnTo>
                  <a:close/>
                </a:path>
              </a:pathLst>
            </a:custGeom>
            <a:solidFill>
              <a:srgbClr val="DB05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62327" y="376427"/>
              <a:ext cx="4675632" cy="250545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340096" y="6746748"/>
              <a:ext cx="432434" cy="556260"/>
            </a:xfrm>
            <a:custGeom>
              <a:avLst/>
              <a:gdLst/>
              <a:ahLst/>
              <a:cxnLst/>
              <a:rect l="l" t="t" r="r" b="b"/>
              <a:pathLst>
                <a:path w="432435" h="556259">
                  <a:moveTo>
                    <a:pt x="432333" y="0"/>
                  </a:moveTo>
                  <a:lnTo>
                    <a:pt x="0" y="0"/>
                  </a:lnTo>
                  <a:lnTo>
                    <a:pt x="0" y="556259"/>
                  </a:lnTo>
                  <a:lnTo>
                    <a:pt x="432333" y="556259"/>
                  </a:lnTo>
                  <a:lnTo>
                    <a:pt x="432333" y="0"/>
                  </a:lnTo>
                  <a:close/>
                </a:path>
              </a:pathLst>
            </a:custGeom>
            <a:solidFill>
              <a:srgbClr val="DB05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9076" y="3724656"/>
              <a:ext cx="4628388" cy="348843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-1523" y="3136366"/>
              <a:ext cx="2454910" cy="731520"/>
            </a:xfrm>
            <a:custGeom>
              <a:avLst/>
              <a:gdLst/>
              <a:ahLst/>
              <a:cxnLst/>
              <a:rect l="l" t="t" r="r" b="b"/>
              <a:pathLst>
                <a:path w="2454910" h="731520">
                  <a:moveTo>
                    <a:pt x="2454656" y="0"/>
                  </a:moveTo>
                  <a:lnTo>
                    <a:pt x="0" y="0"/>
                  </a:lnTo>
                  <a:lnTo>
                    <a:pt x="0" y="731037"/>
                  </a:lnTo>
                  <a:lnTo>
                    <a:pt x="2454656" y="731037"/>
                  </a:lnTo>
                  <a:lnTo>
                    <a:pt x="2454656" y="0"/>
                  </a:lnTo>
                  <a:close/>
                </a:path>
              </a:pathLst>
            </a:custGeom>
            <a:solidFill>
              <a:srgbClr val="DA051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7412228" y="336930"/>
            <a:ext cx="3690620" cy="3606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C00000"/>
                </a:solidFill>
                <a:latin typeface="Calibri"/>
                <a:cs typeface="Calibri"/>
              </a:rPr>
              <a:t>Automatic </a:t>
            </a:r>
            <a:r>
              <a:rPr dirty="0" spc="-25">
                <a:solidFill>
                  <a:srgbClr val="C00000"/>
                </a:solidFill>
                <a:latin typeface="Calibri"/>
                <a:cs typeface="Calibri"/>
              </a:rPr>
              <a:t>Powder </a:t>
            </a:r>
            <a:r>
              <a:rPr dirty="0" spc="-40">
                <a:solidFill>
                  <a:srgbClr val="C00000"/>
                </a:solidFill>
                <a:latin typeface="Calibri"/>
                <a:cs typeface="Calibri"/>
              </a:rPr>
              <a:t>Spraying</a:t>
            </a:r>
            <a:r>
              <a:rPr dirty="0" spc="-55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pc="-5">
                <a:solidFill>
                  <a:srgbClr val="C00000"/>
                </a:solidFill>
                <a:latin typeface="Calibri"/>
                <a:cs typeface="Calibri"/>
              </a:rPr>
              <a:t>line</a:t>
            </a:r>
          </a:p>
        </p:txBody>
      </p:sp>
      <p:grpSp>
        <p:nvGrpSpPr>
          <p:cNvPr id="16" name="object 16"/>
          <p:cNvGrpSpPr/>
          <p:nvPr/>
        </p:nvGrpSpPr>
        <p:grpSpPr>
          <a:xfrm>
            <a:off x="-1523" y="0"/>
            <a:ext cx="13027660" cy="6358255"/>
            <a:chOff x="-1523" y="0"/>
            <a:chExt cx="13027660" cy="6358255"/>
          </a:xfrm>
        </p:grpSpPr>
        <p:sp>
          <p:nvSpPr>
            <p:cNvPr id="17" name="object 17"/>
            <p:cNvSpPr/>
            <p:nvPr/>
          </p:nvSpPr>
          <p:spPr>
            <a:xfrm>
              <a:off x="6915912" y="1171955"/>
              <a:ext cx="167640" cy="2113915"/>
            </a:xfrm>
            <a:custGeom>
              <a:avLst/>
              <a:gdLst/>
              <a:ahLst/>
              <a:cxnLst/>
              <a:rect l="l" t="t" r="r" b="b"/>
              <a:pathLst>
                <a:path w="167640" h="2113915">
                  <a:moveTo>
                    <a:pt x="152400" y="1158252"/>
                  </a:moveTo>
                  <a:lnTo>
                    <a:pt x="0" y="1158252"/>
                  </a:lnTo>
                  <a:lnTo>
                    <a:pt x="0" y="1308481"/>
                  </a:lnTo>
                  <a:lnTo>
                    <a:pt x="152400" y="1308481"/>
                  </a:lnTo>
                  <a:lnTo>
                    <a:pt x="152400" y="1158252"/>
                  </a:lnTo>
                  <a:close/>
                </a:path>
                <a:path w="167640" h="2113915">
                  <a:moveTo>
                    <a:pt x="158178" y="1574292"/>
                  </a:moveTo>
                  <a:lnTo>
                    <a:pt x="7620" y="1574292"/>
                  </a:lnTo>
                  <a:lnTo>
                    <a:pt x="7620" y="1728216"/>
                  </a:lnTo>
                  <a:lnTo>
                    <a:pt x="158178" y="1728216"/>
                  </a:lnTo>
                  <a:lnTo>
                    <a:pt x="158178" y="1574292"/>
                  </a:lnTo>
                  <a:close/>
                </a:path>
                <a:path w="167640" h="2113915">
                  <a:moveTo>
                    <a:pt x="158178" y="790956"/>
                  </a:moveTo>
                  <a:lnTo>
                    <a:pt x="7620" y="790956"/>
                  </a:lnTo>
                  <a:lnTo>
                    <a:pt x="7620" y="943356"/>
                  </a:lnTo>
                  <a:lnTo>
                    <a:pt x="158178" y="943356"/>
                  </a:lnTo>
                  <a:lnTo>
                    <a:pt x="158178" y="790956"/>
                  </a:lnTo>
                  <a:close/>
                </a:path>
                <a:path w="167640" h="2113915">
                  <a:moveTo>
                    <a:pt x="158178" y="409892"/>
                  </a:moveTo>
                  <a:lnTo>
                    <a:pt x="7620" y="409892"/>
                  </a:lnTo>
                  <a:lnTo>
                    <a:pt x="7620" y="560451"/>
                  </a:lnTo>
                  <a:lnTo>
                    <a:pt x="158178" y="560451"/>
                  </a:lnTo>
                  <a:lnTo>
                    <a:pt x="158178" y="409892"/>
                  </a:lnTo>
                  <a:close/>
                </a:path>
                <a:path w="167640" h="2113915">
                  <a:moveTo>
                    <a:pt x="158178" y="0"/>
                  </a:moveTo>
                  <a:lnTo>
                    <a:pt x="7620" y="0"/>
                  </a:lnTo>
                  <a:lnTo>
                    <a:pt x="7620" y="152400"/>
                  </a:lnTo>
                  <a:lnTo>
                    <a:pt x="158178" y="152400"/>
                  </a:lnTo>
                  <a:lnTo>
                    <a:pt x="158178" y="0"/>
                  </a:lnTo>
                  <a:close/>
                </a:path>
                <a:path w="167640" h="2113915">
                  <a:moveTo>
                    <a:pt x="167640" y="1961324"/>
                  </a:moveTo>
                  <a:lnTo>
                    <a:pt x="15240" y="1961324"/>
                  </a:lnTo>
                  <a:lnTo>
                    <a:pt x="15240" y="2113407"/>
                  </a:lnTo>
                  <a:lnTo>
                    <a:pt x="167640" y="2113407"/>
                  </a:lnTo>
                  <a:lnTo>
                    <a:pt x="167640" y="1961324"/>
                  </a:lnTo>
                  <a:close/>
                </a:path>
              </a:pathLst>
            </a:custGeom>
            <a:solidFill>
              <a:srgbClr val="DC091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-1523" y="0"/>
              <a:ext cx="441959" cy="786765"/>
            </a:xfrm>
            <a:custGeom>
              <a:avLst/>
              <a:gdLst/>
              <a:ahLst/>
              <a:cxnLst/>
              <a:rect l="l" t="t" r="r" b="b"/>
              <a:pathLst>
                <a:path w="441959" h="786765">
                  <a:moveTo>
                    <a:pt x="441477" y="0"/>
                  </a:moveTo>
                  <a:lnTo>
                    <a:pt x="0" y="0"/>
                  </a:lnTo>
                  <a:lnTo>
                    <a:pt x="0" y="786383"/>
                  </a:lnTo>
                  <a:lnTo>
                    <a:pt x="441477" y="786383"/>
                  </a:lnTo>
                  <a:lnTo>
                    <a:pt x="441477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64040" y="4267199"/>
              <a:ext cx="3561588" cy="208940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299192" y="3515867"/>
              <a:ext cx="1179576" cy="679703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7174738" y="847191"/>
            <a:ext cx="5765800" cy="16764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2384" marR="5080">
              <a:lnSpc>
                <a:spcPct val="152600"/>
              </a:lnSpc>
              <a:spcBef>
                <a:spcPts val="95"/>
              </a:spcBef>
            </a:pPr>
            <a:r>
              <a:rPr dirty="0" sz="1750" spc="-10">
                <a:latin typeface="Calibri"/>
                <a:cs typeface="Calibri"/>
              </a:rPr>
              <a:t>American </a:t>
            </a:r>
            <a:r>
              <a:rPr dirty="0" sz="1750" spc="-15">
                <a:latin typeface="Calibri"/>
                <a:cs typeface="Calibri"/>
              </a:rPr>
              <a:t>brand </a:t>
            </a:r>
            <a:r>
              <a:rPr dirty="0" sz="1750" spc="-10">
                <a:latin typeface="Calibri"/>
                <a:cs typeface="Calibri"/>
              </a:rPr>
              <a:t>Nordson, </a:t>
            </a:r>
            <a:r>
              <a:rPr dirty="0" sz="1750" spc="5">
                <a:latin typeface="Calibri"/>
                <a:cs typeface="Calibri"/>
              </a:rPr>
              <a:t>a </a:t>
            </a:r>
            <a:r>
              <a:rPr dirty="0" sz="1750" spc="-10">
                <a:latin typeface="Calibri"/>
                <a:cs typeface="Calibri"/>
              </a:rPr>
              <a:t>global leader </a:t>
            </a:r>
            <a:r>
              <a:rPr dirty="0" sz="1750" spc="5">
                <a:latin typeface="Calibri"/>
                <a:cs typeface="Calibri"/>
              </a:rPr>
              <a:t>in </a:t>
            </a:r>
            <a:r>
              <a:rPr dirty="0" sz="1750" spc="-15">
                <a:latin typeface="Calibri"/>
                <a:cs typeface="Calibri"/>
              </a:rPr>
              <a:t>spraying </a:t>
            </a:r>
            <a:r>
              <a:rPr dirty="0" sz="1750" spc="-10">
                <a:latin typeface="Calibri"/>
                <a:cs typeface="Calibri"/>
              </a:rPr>
              <a:t>equipment  </a:t>
            </a:r>
            <a:r>
              <a:rPr dirty="0" sz="1750">
                <a:latin typeface="Calibri"/>
                <a:cs typeface="Calibri"/>
              </a:rPr>
              <a:t>Double deck </a:t>
            </a:r>
            <a:r>
              <a:rPr dirty="0" sz="1750" spc="-20">
                <a:latin typeface="Calibri"/>
                <a:cs typeface="Calibri"/>
              </a:rPr>
              <a:t>spraying </a:t>
            </a:r>
            <a:r>
              <a:rPr dirty="0" sz="1750" spc="-5">
                <a:latin typeface="Calibri"/>
                <a:cs typeface="Calibri"/>
              </a:rPr>
              <a:t>line </a:t>
            </a:r>
            <a:r>
              <a:rPr dirty="0" sz="1750" spc="-10">
                <a:latin typeface="Calibri"/>
                <a:cs typeface="Calibri"/>
              </a:rPr>
              <a:t>design,</a:t>
            </a:r>
            <a:r>
              <a:rPr dirty="0" sz="1750" spc="-20">
                <a:latin typeface="Calibri"/>
                <a:cs typeface="Calibri"/>
              </a:rPr>
              <a:t> </a:t>
            </a:r>
            <a:r>
              <a:rPr dirty="0" sz="1750" spc="-10">
                <a:latin typeface="Calibri"/>
                <a:cs typeface="Calibri"/>
              </a:rPr>
              <a:t>space-saving</a:t>
            </a:r>
            <a:endParaRPr sz="1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50"/>
              </a:spcBef>
            </a:pPr>
            <a:r>
              <a:rPr dirty="0" sz="1750" spc="-15">
                <a:latin typeface="Calibri"/>
                <a:cs typeface="Calibri"/>
              </a:rPr>
              <a:t>Humanized </a:t>
            </a:r>
            <a:r>
              <a:rPr dirty="0" sz="1750" spc="-10">
                <a:latin typeface="Calibri"/>
                <a:cs typeface="Calibri"/>
              </a:rPr>
              <a:t>design, </a:t>
            </a:r>
            <a:r>
              <a:rPr dirty="0" sz="1750" spc="-15">
                <a:latin typeface="Calibri"/>
                <a:cs typeface="Calibri"/>
              </a:rPr>
              <a:t>intelligent control</a:t>
            </a:r>
            <a:r>
              <a:rPr dirty="0" sz="1750" spc="-30">
                <a:latin typeface="Calibri"/>
                <a:cs typeface="Calibri"/>
              </a:rPr>
              <a:t> </a:t>
            </a:r>
            <a:r>
              <a:rPr dirty="0" sz="1750" spc="-15">
                <a:latin typeface="Calibri"/>
                <a:cs typeface="Calibri"/>
              </a:rPr>
              <a:t>operation</a:t>
            </a:r>
            <a:endParaRPr sz="1750">
              <a:latin typeface="Calibri"/>
              <a:cs typeface="Calibri"/>
            </a:endParaRPr>
          </a:p>
          <a:p>
            <a:pPr marL="26034">
              <a:lnSpc>
                <a:spcPct val="100000"/>
              </a:lnSpc>
              <a:spcBef>
                <a:spcPts val="1140"/>
              </a:spcBef>
            </a:pPr>
            <a:r>
              <a:rPr dirty="0" sz="1750" spc="-15">
                <a:latin typeface="Calibri"/>
                <a:cs typeface="Calibri"/>
              </a:rPr>
              <a:t>Imported </a:t>
            </a:r>
            <a:r>
              <a:rPr dirty="0" sz="1750" spc="-30">
                <a:latin typeface="Calibri"/>
                <a:cs typeface="Calibri"/>
              </a:rPr>
              <a:t>spray </a:t>
            </a:r>
            <a:r>
              <a:rPr dirty="0" sz="1750" spc="-40">
                <a:latin typeface="Calibri"/>
                <a:cs typeface="Calibri"/>
              </a:rPr>
              <a:t>chamber, </a:t>
            </a:r>
            <a:r>
              <a:rPr dirty="0" sz="1750" spc="-15">
                <a:latin typeface="Calibri"/>
                <a:cs typeface="Calibri"/>
              </a:rPr>
              <a:t>precise, </a:t>
            </a:r>
            <a:r>
              <a:rPr dirty="0" sz="1750" spc="-10">
                <a:latin typeface="Calibri"/>
                <a:cs typeface="Calibri"/>
              </a:rPr>
              <a:t>economical </a:t>
            </a:r>
            <a:r>
              <a:rPr dirty="0" sz="1750" spc="-5">
                <a:latin typeface="Calibri"/>
                <a:cs typeface="Calibri"/>
              </a:rPr>
              <a:t>and</a:t>
            </a:r>
            <a:r>
              <a:rPr dirty="0" sz="1750" spc="15">
                <a:latin typeface="Calibri"/>
                <a:cs typeface="Calibri"/>
              </a:rPr>
              <a:t> </a:t>
            </a:r>
            <a:r>
              <a:rPr dirty="0" sz="1750" spc="-15">
                <a:latin typeface="Calibri"/>
                <a:cs typeface="Calibri"/>
              </a:rPr>
              <a:t>efficient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176261" y="2532989"/>
            <a:ext cx="5679440" cy="1481455"/>
          </a:xfrm>
          <a:prstGeom prst="rect">
            <a:avLst/>
          </a:prstGeom>
        </p:spPr>
        <p:txBody>
          <a:bodyPr wrap="square" lIns="0" tIns="129539" rIns="0" bIns="0" rtlCol="0" vert="horz">
            <a:spAutoFit/>
          </a:bodyPr>
          <a:lstStyle/>
          <a:p>
            <a:pPr marL="62865" indent="-9525">
              <a:lnSpc>
                <a:spcPct val="100000"/>
              </a:lnSpc>
              <a:spcBef>
                <a:spcPts val="1019"/>
              </a:spcBef>
            </a:pPr>
            <a:r>
              <a:rPr dirty="0" sz="1750" spc="-15">
                <a:latin typeface="Calibri"/>
                <a:cs typeface="Calibri"/>
              </a:rPr>
              <a:t>Silanization </a:t>
            </a:r>
            <a:r>
              <a:rPr dirty="0" sz="1750" spc="-10">
                <a:latin typeface="Calibri"/>
                <a:cs typeface="Calibri"/>
              </a:rPr>
              <a:t>derusting, </a:t>
            </a:r>
            <a:r>
              <a:rPr dirty="0" sz="1750" spc="-15">
                <a:latin typeface="Calibri"/>
                <a:cs typeface="Calibri"/>
              </a:rPr>
              <a:t>energy-saving </a:t>
            </a:r>
            <a:r>
              <a:rPr dirty="0" sz="1750" spc="-5">
                <a:latin typeface="Calibri"/>
                <a:cs typeface="Calibri"/>
              </a:rPr>
              <a:t>and</a:t>
            </a:r>
            <a:r>
              <a:rPr dirty="0" sz="1750" spc="155">
                <a:latin typeface="Calibri"/>
                <a:cs typeface="Calibri"/>
              </a:rPr>
              <a:t> </a:t>
            </a:r>
            <a:r>
              <a:rPr dirty="0" sz="1750" spc="-15">
                <a:latin typeface="Calibri"/>
                <a:cs typeface="Calibri"/>
              </a:rPr>
              <a:t>environment-friendly</a:t>
            </a:r>
            <a:endParaRPr sz="1750">
              <a:latin typeface="Calibri"/>
              <a:cs typeface="Calibri"/>
            </a:endParaRPr>
          </a:p>
          <a:p>
            <a:pPr marL="12700" marR="67310" indent="50165">
              <a:lnSpc>
                <a:spcPct val="101699"/>
              </a:lnSpc>
              <a:spcBef>
                <a:spcPts val="890"/>
              </a:spcBef>
            </a:pPr>
            <a:r>
              <a:rPr dirty="0" sz="1750" spc="-35">
                <a:solidFill>
                  <a:srgbClr val="242424"/>
                </a:solidFill>
                <a:latin typeface="Calibri"/>
                <a:cs typeface="Calibri"/>
              </a:rPr>
              <a:t>Variable </a:t>
            </a:r>
            <a:r>
              <a:rPr dirty="0" sz="1750" spc="-10">
                <a:solidFill>
                  <a:srgbClr val="242424"/>
                </a:solidFill>
                <a:latin typeface="Calibri"/>
                <a:cs typeface="Calibri"/>
              </a:rPr>
              <a:t>frequency transmission chain, </a:t>
            </a:r>
            <a:r>
              <a:rPr dirty="0" sz="1750" spc="-30">
                <a:solidFill>
                  <a:srgbClr val="242424"/>
                </a:solidFill>
                <a:latin typeface="Calibri"/>
                <a:cs typeface="Calibri"/>
              </a:rPr>
              <a:t>conveyor </a:t>
            </a:r>
            <a:r>
              <a:rPr dirty="0" sz="1750">
                <a:solidFill>
                  <a:srgbClr val="242424"/>
                </a:solidFill>
                <a:latin typeface="Calibri"/>
                <a:cs typeface="Calibri"/>
              </a:rPr>
              <a:t>speed </a:t>
            </a:r>
            <a:r>
              <a:rPr dirty="0" sz="1750" spc="-10">
                <a:solidFill>
                  <a:srgbClr val="242424"/>
                </a:solidFill>
                <a:latin typeface="Calibri"/>
                <a:cs typeface="Calibri"/>
              </a:rPr>
              <a:t>can </a:t>
            </a:r>
            <a:r>
              <a:rPr dirty="0" sz="1750" spc="-5">
                <a:solidFill>
                  <a:srgbClr val="242424"/>
                </a:solidFill>
                <a:latin typeface="Calibri"/>
                <a:cs typeface="Calibri"/>
              </a:rPr>
              <a:t>be  </a:t>
            </a:r>
            <a:r>
              <a:rPr dirty="0" sz="1750" spc="-15">
                <a:solidFill>
                  <a:srgbClr val="242424"/>
                </a:solidFill>
                <a:latin typeface="Calibri"/>
                <a:cs typeface="Calibri"/>
              </a:rPr>
              <a:t>adjusted</a:t>
            </a:r>
            <a:r>
              <a:rPr dirty="0" sz="1750" spc="25">
                <a:solidFill>
                  <a:srgbClr val="242424"/>
                </a:solidFill>
                <a:latin typeface="Calibri"/>
                <a:cs typeface="Calibri"/>
              </a:rPr>
              <a:t> </a:t>
            </a:r>
            <a:r>
              <a:rPr dirty="0" sz="1750" spc="-15">
                <a:solidFill>
                  <a:srgbClr val="242424"/>
                </a:solidFill>
                <a:latin typeface="Calibri"/>
                <a:cs typeface="Calibri"/>
              </a:rPr>
              <a:t>freely</a:t>
            </a:r>
            <a:endParaRPr sz="1750">
              <a:latin typeface="Calibri"/>
              <a:cs typeface="Calibri"/>
            </a:endParaRPr>
          </a:p>
          <a:p>
            <a:pPr marL="3525520">
              <a:lnSpc>
                <a:spcPct val="100000"/>
              </a:lnSpc>
              <a:spcBef>
                <a:spcPts val="640"/>
              </a:spcBef>
            </a:pPr>
            <a:r>
              <a:rPr dirty="0" sz="2200" spc="-35" b="1">
                <a:solidFill>
                  <a:srgbClr val="C00000"/>
                </a:solidFill>
                <a:latin typeface="Calibri"/>
                <a:cs typeface="Calibri"/>
              </a:rPr>
              <a:t>AGV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74623" y="3161791"/>
            <a:ext cx="1046480" cy="38989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350" spc="15" b="1">
                <a:solidFill>
                  <a:srgbClr val="FFFFFF"/>
                </a:solidFill>
                <a:latin typeface="等线"/>
                <a:cs typeface="等线"/>
              </a:rPr>
              <a:t>F</a:t>
            </a:r>
            <a:r>
              <a:rPr dirty="0" sz="2350" spc="25" b="1">
                <a:solidFill>
                  <a:srgbClr val="FFFFFF"/>
                </a:solidFill>
                <a:latin typeface="等线"/>
                <a:cs typeface="等线"/>
              </a:rPr>
              <a:t>a</a:t>
            </a:r>
            <a:r>
              <a:rPr dirty="0" sz="2350" spc="40" b="1">
                <a:solidFill>
                  <a:srgbClr val="FFFFFF"/>
                </a:solidFill>
                <a:latin typeface="等线"/>
                <a:cs typeface="等线"/>
              </a:rPr>
              <a:t>c</a:t>
            </a:r>
            <a:r>
              <a:rPr dirty="0" sz="2350" spc="25" b="1">
                <a:solidFill>
                  <a:srgbClr val="FFFFFF"/>
                </a:solidFill>
                <a:latin typeface="等线"/>
                <a:cs typeface="等线"/>
              </a:rPr>
              <a:t>tor</a:t>
            </a:r>
            <a:r>
              <a:rPr dirty="0" sz="2350" spc="15" b="1">
                <a:solidFill>
                  <a:srgbClr val="FFFFFF"/>
                </a:solidFill>
                <a:latin typeface="等线"/>
                <a:cs typeface="等线"/>
              </a:rPr>
              <a:t>y</a:t>
            </a:r>
            <a:endParaRPr sz="2350">
              <a:latin typeface="等线"/>
              <a:cs typeface="等线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55091" y="3689603"/>
            <a:ext cx="1670685" cy="315595"/>
          </a:xfrm>
          <a:custGeom>
            <a:avLst/>
            <a:gdLst/>
            <a:ahLst/>
            <a:cxnLst/>
            <a:rect l="l" t="t" r="r" b="b"/>
            <a:pathLst>
              <a:path w="1670685" h="315595">
                <a:moveTo>
                  <a:pt x="1670177" y="0"/>
                </a:moveTo>
                <a:lnTo>
                  <a:pt x="0" y="0"/>
                </a:lnTo>
                <a:lnTo>
                  <a:pt x="0" y="315467"/>
                </a:lnTo>
                <a:lnTo>
                  <a:pt x="1670177" y="315467"/>
                </a:lnTo>
                <a:lnTo>
                  <a:pt x="1670177" y="0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74191"/>
            <a:ext cx="13440410" cy="6012180"/>
            <a:chOff x="0" y="774191"/>
            <a:chExt cx="13440410" cy="60121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74191"/>
              <a:ext cx="13440155" cy="601218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84719" y="1411223"/>
              <a:ext cx="1182624" cy="65379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694168" y="996187"/>
            <a:ext cx="4368165" cy="3606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>
                <a:solidFill>
                  <a:srgbClr val="C00000"/>
                </a:solidFill>
                <a:latin typeface="Calibri"/>
                <a:cs typeface="Calibri"/>
              </a:rPr>
              <a:t>Commercial </a:t>
            </a:r>
            <a:r>
              <a:rPr dirty="0" spc="-25">
                <a:solidFill>
                  <a:srgbClr val="C00000"/>
                </a:solidFill>
                <a:latin typeface="Calibri"/>
                <a:cs typeface="Calibri"/>
              </a:rPr>
              <a:t>Escalator </a:t>
            </a:r>
            <a:r>
              <a:rPr dirty="0" spc="-10">
                <a:solidFill>
                  <a:srgbClr val="C00000"/>
                </a:solidFill>
                <a:latin typeface="Calibri"/>
                <a:cs typeface="Calibri"/>
              </a:rPr>
              <a:t>Production</a:t>
            </a:r>
            <a:r>
              <a:rPr dirty="0" spc="-5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pc="-5">
                <a:solidFill>
                  <a:srgbClr val="C00000"/>
                </a:solidFill>
                <a:latin typeface="Calibri"/>
                <a:cs typeface="Calibri"/>
              </a:rPr>
              <a:t>Line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023872" y="2677667"/>
            <a:ext cx="5085715" cy="3542029"/>
            <a:chOff x="2023872" y="2677667"/>
            <a:chExt cx="5085715" cy="3542029"/>
          </a:xfrm>
        </p:grpSpPr>
        <p:sp>
          <p:nvSpPr>
            <p:cNvPr id="7" name="object 7"/>
            <p:cNvSpPr/>
            <p:nvPr/>
          </p:nvSpPr>
          <p:spPr>
            <a:xfrm>
              <a:off x="6440424" y="2677667"/>
              <a:ext cx="669290" cy="1809114"/>
            </a:xfrm>
            <a:custGeom>
              <a:avLst/>
              <a:gdLst/>
              <a:ahLst/>
              <a:cxnLst/>
              <a:rect l="l" t="t" r="r" b="b"/>
              <a:pathLst>
                <a:path w="669290" h="1809114">
                  <a:moveTo>
                    <a:pt x="668718" y="0"/>
                  </a:moveTo>
                  <a:lnTo>
                    <a:pt x="0" y="0"/>
                  </a:lnTo>
                  <a:lnTo>
                    <a:pt x="0" y="1808607"/>
                  </a:lnTo>
                  <a:lnTo>
                    <a:pt x="668718" y="1808607"/>
                  </a:lnTo>
                  <a:lnTo>
                    <a:pt x="668718" y="0"/>
                  </a:lnTo>
                  <a:close/>
                </a:path>
              </a:pathLst>
            </a:custGeom>
            <a:solidFill>
              <a:srgbClr val="DC09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23872" y="5539739"/>
              <a:ext cx="1181100" cy="679704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425954" y="5680075"/>
            <a:ext cx="3693160" cy="3606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5" b="1">
                <a:solidFill>
                  <a:srgbClr val="C00000"/>
                </a:solidFill>
                <a:latin typeface="Calibri"/>
                <a:cs typeface="Calibri"/>
              </a:rPr>
              <a:t>Public </a:t>
            </a:r>
            <a:r>
              <a:rPr dirty="0" sz="2200" spc="-25" b="1">
                <a:solidFill>
                  <a:srgbClr val="C00000"/>
                </a:solidFill>
                <a:latin typeface="Calibri"/>
                <a:cs typeface="Calibri"/>
              </a:rPr>
              <a:t>Escalator </a:t>
            </a:r>
            <a:r>
              <a:rPr dirty="0" sz="2200" spc="-10" b="1">
                <a:solidFill>
                  <a:srgbClr val="C00000"/>
                </a:solidFill>
                <a:latin typeface="Calibri"/>
                <a:cs typeface="Calibri"/>
              </a:rPr>
              <a:t>Production</a:t>
            </a:r>
            <a:r>
              <a:rPr dirty="0" sz="2200" spc="-5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200" spc="-5" b="1">
                <a:solidFill>
                  <a:srgbClr val="C00000"/>
                </a:solidFill>
                <a:latin typeface="Calibri"/>
                <a:cs typeface="Calibri"/>
              </a:rPr>
              <a:t>Line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-1523" y="0"/>
            <a:ext cx="13085444" cy="6876415"/>
            <a:chOff x="-1523" y="0"/>
            <a:chExt cx="13085444" cy="6876415"/>
          </a:xfrm>
        </p:grpSpPr>
        <p:sp>
          <p:nvSpPr>
            <p:cNvPr id="11" name="object 11"/>
            <p:cNvSpPr/>
            <p:nvPr/>
          </p:nvSpPr>
          <p:spPr>
            <a:xfrm>
              <a:off x="-1523" y="0"/>
              <a:ext cx="603885" cy="824865"/>
            </a:xfrm>
            <a:custGeom>
              <a:avLst/>
              <a:gdLst/>
              <a:ahLst/>
              <a:cxnLst/>
              <a:rect l="l" t="t" r="r" b="b"/>
              <a:pathLst>
                <a:path w="603885" h="824865">
                  <a:moveTo>
                    <a:pt x="603504" y="0"/>
                  </a:moveTo>
                  <a:lnTo>
                    <a:pt x="0" y="0"/>
                  </a:lnTo>
                  <a:lnTo>
                    <a:pt x="0" y="824483"/>
                  </a:lnTo>
                  <a:lnTo>
                    <a:pt x="603504" y="824483"/>
                  </a:lnTo>
                  <a:lnTo>
                    <a:pt x="603504" y="0"/>
                  </a:lnTo>
                  <a:close/>
                </a:path>
              </a:pathLst>
            </a:custGeom>
            <a:solidFill>
              <a:srgbClr val="DC091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690371"/>
              <a:ext cx="6836663" cy="29352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98564" y="3931919"/>
              <a:ext cx="6284976" cy="294284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-1523" y="3136366"/>
              <a:ext cx="2454910" cy="731520"/>
            </a:xfrm>
            <a:custGeom>
              <a:avLst/>
              <a:gdLst/>
              <a:ahLst/>
              <a:cxnLst/>
              <a:rect l="l" t="t" r="r" b="b"/>
              <a:pathLst>
                <a:path w="2454910" h="731520">
                  <a:moveTo>
                    <a:pt x="2454656" y="0"/>
                  </a:moveTo>
                  <a:lnTo>
                    <a:pt x="0" y="0"/>
                  </a:lnTo>
                  <a:lnTo>
                    <a:pt x="0" y="731037"/>
                  </a:lnTo>
                  <a:lnTo>
                    <a:pt x="2454656" y="731037"/>
                  </a:lnTo>
                  <a:lnTo>
                    <a:pt x="2454656" y="0"/>
                  </a:lnTo>
                  <a:close/>
                </a:path>
              </a:pathLst>
            </a:custGeom>
            <a:solidFill>
              <a:srgbClr val="DA051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674623" y="3161791"/>
            <a:ext cx="1046480" cy="38989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350" spc="15" b="1">
                <a:solidFill>
                  <a:srgbClr val="FFFFFF"/>
                </a:solidFill>
                <a:latin typeface="等线"/>
                <a:cs typeface="等线"/>
              </a:rPr>
              <a:t>F</a:t>
            </a:r>
            <a:r>
              <a:rPr dirty="0" sz="2350" spc="25" b="1">
                <a:solidFill>
                  <a:srgbClr val="FFFFFF"/>
                </a:solidFill>
                <a:latin typeface="等线"/>
                <a:cs typeface="等线"/>
              </a:rPr>
              <a:t>a</a:t>
            </a:r>
            <a:r>
              <a:rPr dirty="0" sz="2350" spc="40" b="1">
                <a:solidFill>
                  <a:srgbClr val="FFFFFF"/>
                </a:solidFill>
                <a:latin typeface="等线"/>
                <a:cs typeface="等线"/>
              </a:rPr>
              <a:t>c</a:t>
            </a:r>
            <a:r>
              <a:rPr dirty="0" sz="2350" spc="25" b="1">
                <a:solidFill>
                  <a:srgbClr val="FFFFFF"/>
                </a:solidFill>
                <a:latin typeface="等线"/>
                <a:cs typeface="等线"/>
              </a:rPr>
              <a:t>tor</a:t>
            </a:r>
            <a:r>
              <a:rPr dirty="0" sz="2350" spc="15" b="1">
                <a:solidFill>
                  <a:srgbClr val="FFFFFF"/>
                </a:solidFill>
                <a:latin typeface="等线"/>
                <a:cs typeface="等线"/>
              </a:rPr>
              <a:t>y</a:t>
            </a:r>
            <a:endParaRPr sz="2350">
              <a:latin typeface="等线"/>
              <a:cs typeface="等线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55091" y="3689603"/>
            <a:ext cx="1670685" cy="315595"/>
          </a:xfrm>
          <a:custGeom>
            <a:avLst/>
            <a:gdLst/>
            <a:ahLst/>
            <a:cxnLst/>
            <a:rect l="l" t="t" r="r" b="b"/>
            <a:pathLst>
              <a:path w="1670685" h="315595">
                <a:moveTo>
                  <a:pt x="1670177" y="0"/>
                </a:moveTo>
                <a:lnTo>
                  <a:pt x="0" y="0"/>
                </a:lnTo>
                <a:lnTo>
                  <a:pt x="0" y="315467"/>
                </a:lnTo>
                <a:lnTo>
                  <a:pt x="1670177" y="315467"/>
                </a:lnTo>
                <a:lnTo>
                  <a:pt x="1670177" y="0"/>
                </a:lnTo>
                <a:close/>
              </a:path>
            </a:pathLst>
          </a:custGeom>
          <a:solidFill>
            <a:srgbClr val="DBDBDB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刘思诚</dc:creator>
  <dc:title>PowerPoint 演示文稿</dc:title>
  <dcterms:created xsi:type="dcterms:W3CDTF">2022-07-23T07:37:51Z</dcterms:created>
  <dcterms:modified xsi:type="dcterms:W3CDTF">2022-07-23T07:37:51Z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2022-07-23T00:00:00Z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2022-07-23T00:00:00Z</vt:filetime>
  </property>
</Properties>
</file>